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</p:sldMasterIdLst>
  <p:notesMasterIdLst>
    <p:notesMasterId r:id="rId76"/>
  </p:notesMasterIdLst>
  <p:sldIdLst>
    <p:sldId id="306" r:id="rId3"/>
    <p:sldId id="769" r:id="rId4"/>
    <p:sldId id="796" r:id="rId5"/>
    <p:sldId id="797" r:id="rId6"/>
    <p:sldId id="798" r:id="rId7"/>
    <p:sldId id="630" r:id="rId8"/>
    <p:sldId id="770" r:id="rId9"/>
    <p:sldId id="669" r:id="rId10"/>
    <p:sldId id="799" r:id="rId11"/>
    <p:sldId id="693" r:id="rId12"/>
    <p:sldId id="711" r:id="rId13"/>
    <p:sldId id="712" r:id="rId14"/>
    <p:sldId id="713" r:id="rId15"/>
    <p:sldId id="714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2" r:id="rId24"/>
    <p:sldId id="723" r:id="rId25"/>
    <p:sldId id="724" r:id="rId26"/>
    <p:sldId id="725" r:id="rId27"/>
    <p:sldId id="726" r:id="rId28"/>
    <p:sldId id="727" r:id="rId29"/>
    <p:sldId id="730" r:id="rId30"/>
    <p:sldId id="731" r:id="rId31"/>
    <p:sldId id="732" r:id="rId32"/>
    <p:sldId id="733" r:id="rId33"/>
    <p:sldId id="734" r:id="rId34"/>
    <p:sldId id="735" r:id="rId35"/>
    <p:sldId id="736" r:id="rId36"/>
    <p:sldId id="737" r:id="rId37"/>
    <p:sldId id="738" r:id="rId38"/>
    <p:sldId id="739" r:id="rId39"/>
    <p:sldId id="740" r:id="rId40"/>
    <p:sldId id="741" r:id="rId41"/>
    <p:sldId id="742" r:id="rId42"/>
    <p:sldId id="744" r:id="rId43"/>
    <p:sldId id="745" r:id="rId44"/>
    <p:sldId id="746" r:id="rId45"/>
    <p:sldId id="747" r:id="rId46"/>
    <p:sldId id="748" r:id="rId47"/>
    <p:sldId id="749" r:id="rId48"/>
    <p:sldId id="750" r:id="rId49"/>
    <p:sldId id="751" r:id="rId50"/>
    <p:sldId id="687" r:id="rId51"/>
    <p:sldId id="771" r:id="rId52"/>
    <p:sldId id="800" r:id="rId53"/>
    <p:sldId id="801" r:id="rId54"/>
    <p:sldId id="772" r:id="rId55"/>
    <p:sldId id="773" r:id="rId56"/>
    <p:sldId id="774" r:id="rId57"/>
    <p:sldId id="775" r:id="rId58"/>
    <p:sldId id="776" r:id="rId59"/>
    <p:sldId id="777" r:id="rId60"/>
    <p:sldId id="778" r:id="rId61"/>
    <p:sldId id="779" r:id="rId62"/>
    <p:sldId id="782" r:id="rId63"/>
    <p:sldId id="783" r:id="rId64"/>
    <p:sldId id="785" r:id="rId65"/>
    <p:sldId id="786" r:id="rId66"/>
    <p:sldId id="787" r:id="rId67"/>
    <p:sldId id="788" r:id="rId68"/>
    <p:sldId id="789" r:id="rId69"/>
    <p:sldId id="790" r:id="rId70"/>
    <p:sldId id="791" r:id="rId71"/>
    <p:sldId id="792" r:id="rId72"/>
    <p:sldId id="793" r:id="rId73"/>
    <p:sldId id="794" r:id="rId74"/>
    <p:sldId id="795" r:id="rId75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00FF00"/>
    <a:srgbClr val="FFCC00"/>
    <a:srgbClr val="FFFF00"/>
    <a:srgbClr val="FF00FF"/>
    <a:srgbClr val="00FF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3250" autoAdjust="0"/>
  </p:normalViewPr>
  <p:slideViewPr>
    <p:cSldViewPr>
      <p:cViewPr>
        <p:scale>
          <a:sx n="60" d="100"/>
          <a:sy n="60" d="100"/>
        </p:scale>
        <p:origin x="-145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90269"/>
            <a:ext cx="5438140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80ACE-343E-4B5E-8BD4-F94D2DC2E39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381B1-10F4-4858-8284-768E06DC029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cs-CZ">
                <a:solidFill>
                  <a:prstClr val="black"/>
                </a:solidFill>
              </a:rPr>
              <a:t>Practical Global Illumination With Irradiance Caching </a:t>
            </a:r>
            <a:endParaRPr lang="en-US">
              <a:solidFill>
                <a:prstClr val="black"/>
              </a:solidFill>
            </a:endParaRPr>
          </a:p>
          <a:p>
            <a:r>
              <a:rPr lang="en-US">
                <a:solidFill>
                  <a:prstClr val="black"/>
                </a:solidFill>
              </a:rPr>
              <a:t>(SIGRAPH 2008 Class)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August 2008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10342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J. K</a:t>
            </a:r>
            <a:r>
              <a:rPr lang="cs-CZ">
                <a:solidFill>
                  <a:prstClr val="black"/>
                </a:solidFill>
              </a:rPr>
              <a:t>řivánek</a:t>
            </a:r>
          </a:p>
        </p:txBody>
      </p:sp>
      <p:sp>
        <p:nvSpPr>
          <p:cNvPr id="1034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E71F2-E499-43A4-AFC4-F18CB6206937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A28D7B-390E-4936-9A59-7A6A0A88ADE2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 evaluate the translational</a:t>
            </a:r>
            <a:r>
              <a:rPr lang="en-US" baseline="0" dirty="0" smtClean="0"/>
              <a:t> gradients efficiently and comfortably, it is beneficial to first shoot rays for all hemisphere cell and record the incoming radiance </a:t>
            </a:r>
            <a:r>
              <a:rPr lang="en-US" i="1" baseline="0" dirty="0" err="1" smtClean="0"/>
              <a:t>L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and the hit distance </a:t>
            </a:r>
            <a:r>
              <a:rPr lang="en-US" i="1" baseline="0" dirty="0" err="1" smtClean="0"/>
              <a:t>r</a:t>
            </a:r>
            <a:r>
              <a:rPr lang="en-US" i="1" baseline="-25000" dirty="0" err="1" smtClean="0"/>
              <a:t>j</a:t>
            </a:r>
            <a:r>
              <a:rPr lang="en-US" baseline="-25000" dirty="0" err="1" smtClean="0"/>
              <a:t>,</a:t>
            </a:r>
            <a:r>
              <a:rPr lang="en-US" i="1" baseline="-25000" dirty="0" err="1" smtClean="0"/>
              <a:t>k</a:t>
            </a:r>
            <a:r>
              <a:rPr lang="en-US" baseline="0" dirty="0" smtClean="0"/>
              <a:t> in a 2-D table indexed by </a:t>
            </a:r>
            <a:r>
              <a:rPr lang="en-US" i="1" baseline="0" dirty="0" smtClean="0"/>
              <a:t>j</a:t>
            </a:r>
            <a:r>
              <a:rPr lang="en-US" baseline="0" dirty="0" smtClean="0"/>
              <a:t> and </a:t>
            </a:r>
            <a:r>
              <a:rPr lang="en-US" i="1" baseline="0" dirty="0" smtClean="0"/>
              <a:t>k</a:t>
            </a:r>
            <a:r>
              <a:rPr lang="en-US" baseline="0" dirty="0" smtClean="0"/>
              <a:t>. With such a table it is then easy to evaluate the sums above.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FD011-EAFC-46FF-BD79-9293FAB85F5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DF18D-16E2-4506-8897-098F1C530BA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CBEA4-9645-4E4F-9DFF-29B27C19EDAB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E419E9-D6E7-402A-9CD7-FE186AB54436}" type="slidenum">
              <a:rPr lang="en-US" smtClean="0"/>
              <a:pPr/>
              <a:t>62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C9A554-966D-405B-A692-E3F6116FC761}" type="slidenum">
              <a:rPr lang="en-US">
                <a:solidFill>
                  <a:srgbClr val="000000"/>
                </a:solidFill>
                <a:latin typeface="Arial" pitchFamily="34" charset="0"/>
              </a:rPr>
              <a:pPr/>
              <a:t>63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1388" y="749300"/>
            <a:ext cx="4918075" cy="36893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D7B67A-19DF-4C65-905B-A49E0CBA8819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D21E2E-BEFF-4D9D-A7B3-31C20B4B3BC6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8551BB-AE2C-43EC-8581-FB579577414E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5" y="4690269"/>
            <a:ext cx="4988109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BF779D-0584-4A43-AC56-AF9684321C56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3DDED9-E0FD-4781-8300-4B0B0EEFF6D2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05725-A150-4478-B3CC-DDCD0822B972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B8CE-766F-464B-B645-D496D0EC981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690269"/>
            <a:ext cx="4984962" cy="4443413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399A5-7D58-400F-8222-FEFF6E9CA5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477000"/>
            <a:ext cx="2133600" cy="381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069EF-2218-4AB1-8D37-562BB864C2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68F69-5FF7-484D-A0E9-376D606C27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4425"/>
            <a:ext cx="4038600" cy="5011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5BB768F-2CCD-412A-8D63-012715D3E4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802E0E-C0A4-44B8-8995-DE92B8A820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fld id="{E0F7D031-70D9-4E45-88E6-1A0BFBF386D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3BC5B2-31F5-4DE1-9862-1A1E526885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E6B8C-A290-4B34-8AF7-26629CACCE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C64734-04E5-4469-84B3-FDA2A4F259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5725"/>
            <a:ext cx="2057400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5725"/>
            <a:ext cx="6019800" cy="6040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463" y="6242050"/>
            <a:ext cx="8045450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78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8FABDB-0B8B-4DCD-84FD-A21B9084C9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492875" y="136525"/>
            <a:ext cx="2133600" cy="4778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4DBB-35FA-49B5-8947-2950E366E0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noFill/>
          </a:ln>
          <a:effectLst/>
        </p:spPr>
        <p:txBody>
          <a:bodyPr/>
          <a:lstStyle>
            <a:lvl1pPr>
              <a:defRPr b="0" spc="0">
                <a:effectLst/>
                <a:latin typeface="+mj-lt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A155533-1119-472B-939E-CAF00BA90AD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96AAAAF-95EC-4702-A656-034AF6146CF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2A017E7-0617-4136-A53F-77359611413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1D0672-66BB-4F44-AB1B-3D2BD05B2B8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14425"/>
            <a:ext cx="8229600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92875" y="136525"/>
            <a:ext cx="21336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/>
            </a:lvl1pPr>
          </a:lstStyle>
          <a:p>
            <a:pPr>
              <a:defRPr/>
            </a:pPr>
            <a:fld id="{D5665FD8-4E9E-4973-B34D-EF03A9487E5B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558" name="Line 6"/>
          <p:cNvSpPr>
            <a:spLocks noChangeShapeType="1"/>
          </p:cNvSpPr>
          <p:nvPr userDrawn="1"/>
        </p:nvSpPr>
        <p:spPr bwMode="auto">
          <a:xfrm>
            <a:off x="428625" y="942975"/>
            <a:ext cx="8228013" cy="1588"/>
          </a:xfrm>
          <a:prstGeom prst="line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85725"/>
            <a:ext cx="81422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Times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Krivanek@mff.c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nf.mpg.de/~ritschel/Microrendering/" TargetMode="External"/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cgg.mff.cuni.cz/~jaroslav/gicourse2010/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oleObject" Target="../embeddings/oleObject3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Počítačová grafika III –</a:t>
            </a:r>
            <a:br>
              <a:rPr lang="cs-CZ" b="1" dirty="0" smtClean="0"/>
            </a:br>
            <a:r>
              <a:rPr lang="en-US" b="1" dirty="0" smtClean="0"/>
              <a:t>	</a:t>
            </a:r>
            <a:r>
              <a:rPr lang="cs-CZ" b="1" dirty="0" smtClean="0"/>
              <a:t>Globální osvětlení ve </a:t>
            </a:r>
            <a:br>
              <a:rPr lang="cs-CZ" b="1" dirty="0" smtClean="0"/>
            </a:br>
            <a:r>
              <a:rPr lang="cs-CZ" b="1" dirty="0" smtClean="0"/>
              <a:t>	filmové produkci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856" y="1123950"/>
            <a:ext cx="8142288" cy="857250"/>
          </a:xfrm>
        </p:spPr>
        <p:txBody>
          <a:bodyPr/>
          <a:lstStyle/>
          <a:p>
            <a:r>
              <a:rPr lang="en-US" b="1" dirty="0" smtClean="0"/>
              <a:t>Irradiance caching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6400800" cy="1143000"/>
          </a:xfrm>
        </p:spPr>
        <p:txBody>
          <a:bodyPr/>
          <a:lstStyle/>
          <a:p>
            <a:pPr algn="l"/>
            <a:r>
              <a:rPr lang="en-US" sz="2400" dirty="0" err="1" smtClean="0"/>
              <a:t>Jaroslav</a:t>
            </a:r>
            <a:r>
              <a:rPr lang="en-US" sz="2400" dirty="0" smtClean="0"/>
              <a:t> K</a:t>
            </a:r>
            <a:r>
              <a:rPr lang="cs-CZ" sz="2400" dirty="0" smtClean="0"/>
              <a:t>řivánek</a:t>
            </a:r>
          </a:p>
          <a:p>
            <a:pPr algn="l"/>
            <a:r>
              <a:rPr lang="en-US" sz="1800" i="1" dirty="0" smtClean="0"/>
              <a:t>Charles University, Prague</a:t>
            </a:r>
          </a:p>
          <a:p>
            <a:pPr algn="l"/>
            <a:r>
              <a:rPr lang="en-US" sz="1800" i="1" dirty="0" smtClean="0"/>
              <a:t>Jaroslav.Krivanek@mff.cuni.cz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04800" y="762000"/>
            <a:ext cx="86106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6858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  <a:normAutofit/>
          </a:bodyPr>
          <a:lstStyle/>
          <a:p>
            <a:pPr algn="ctr" eaLnBrk="0" hangingPunct="0">
              <a:defRPr/>
            </a:pP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875" y="3636963"/>
            <a:ext cx="1457325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3938" y="2400300"/>
            <a:ext cx="2582862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4"/>
            <a:ext cx="8229600" cy="5184353"/>
          </a:xfrm>
        </p:spPr>
        <p:txBody>
          <a:bodyPr/>
          <a:lstStyle/>
          <a:p>
            <a:r>
              <a:rPr lang="en-US" b="1" dirty="0" smtClean="0"/>
              <a:t>Distribution path tracing</a:t>
            </a:r>
            <a:r>
              <a:rPr lang="en-US" dirty="0" smtClean="0"/>
              <a:t> (DPT)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b="1" dirty="0" smtClean="0"/>
              <a:t>Final gathering</a:t>
            </a:r>
            <a:r>
              <a:rPr lang="cs-CZ" b="1" dirty="0" smtClean="0"/>
              <a:t> (FG)</a:t>
            </a:r>
            <a:endParaRPr lang="en-US" b="1" dirty="0"/>
          </a:p>
          <a:p>
            <a:pPr marL="742950" lvl="1" indent="-285750"/>
            <a:r>
              <a:rPr lang="en-US" dirty="0" smtClean="0"/>
              <a:t>Estimate illumination integral at a point by tracing many rays (500-5000)</a:t>
            </a:r>
            <a:endParaRPr lang="en-US" dirty="0"/>
          </a:p>
          <a:p>
            <a:pPr marL="742950" lvl="1" indent="-285750"/>
            <a:r>
              <a:rPr lang="en-US" dirty="0" smtClean="0"/>
              <a:t>Costly computation</a:t>
            </a:r>
          </a:p>
          <a:p>
            <a:pPr marL="742950" lvl="1" indent="-285750"/>
            <a:endParaRPr lang="en-US" dirty="0" smtClean="0"/>
          </a:p>
          <a:p>
            <a:pPr marL="742950" lvl="1" indent="-285750"/>
            <a:endParaRPr lang="en-US" dirty="0" smtClean="0"/>
          </a:p>
          <a:p>
            <a:pPr indent="-285750"/>
            <a:endParaRPr lang="en-US" dirty="0" smtClean="0"/>
          </a:p>
          <a:p>
            <a:pPr indent="-285750"/>
            <a:r>
              <a:rPr lang="en-US" dirty="0" smtClean="0"/>
              <a:t>Irradiance caching accelerates DPT</a:t>
            </a:r>
            <a:r>
              <a:rPr lang="cs-CZ" dirty="0" smtClean="0"/>
              <a:t>/FG</a:t>
            </a:r>
            <a:r>
              <a:rPr lang="en-US" dirty="0" smtClean="0"/>
              <a:t> for diffuse indirect illumination</a:t>
            </a:r>
            <a:endParaRPr lang="en-US" dirty="0"/>
          </a:p>
        </p:txBody>
      </p:sp>
      <p:sp>
        <p:nvSpPr>
          <p:cNvPr id="402437" name="Line 5"/>
          <p:cNvSpPr>
            <a:spLocks noChangeShapeType="1"/>
          </p:cNvSpPr>
          <p:nvPr/>
        </p:nvSpPr>
        <p:spPr bwMode="auto">
          <a:xfrm>
            <a:off x="5292725" y="4725144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8" name="Line 6"/>
          <p:cNvSpPr>
            <a:spLocks noChangeShapeType="1"/>
          </p:cNvSpPr>
          <p:nvPr/>
        </p:nvSpPr>
        <p:spPr bwMode="auto">
          <a:xfrm flipV="1">
            <a:off x="6950075" y="3297982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39" name="Line 7"/>
          <p:cNvSpPr>
            <a:spLocks noChangeShapeType="1"/>
          </p:cNvSpPr>
          <p:nvPr/>
        </p:nvSpPr>
        <p:spPr bwMode="auto">
          <a:xfrm flipV="1">
            <a:off x="6950075" y="3732957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0" name="Line 8"/>
          <p:cNvSpPr>
            <a:spLocks noChangeShapeType="1"/>
          </p:cNvSpPr>
          <p:nvPr/>
        </p:nvSpPr>
        <p:spPr bwMode="auto">
          <a:xfrm flipH="1" flipV="1">
            <a:off x="5954713" y="3732957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1" name="Line 9"/>
          <p:cNvSpPr>
            <a:spLocks noChangeShapeType="1"/>
          </p:cNvSpPr>
          <p:nvPr/>
        </p:nvSpPr>
        <p:spPr bwMode="auto">
          <a:xfrm flipV="1">
            <a:off x="6950075" y="4228257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2" name="Line 10"/>
          <p:cNvSpPr>
            <a:spLocks noChangeShapeType="1"/>
          </p:cNvSpPr>
          <p:nvPr/>
        </p:nvSpPr>
        <p:spPr bwMode="auto">
          <a:xfrm flipV="1">
            <a:off x="6950075" y="3399582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3" name="Line 11"/>
          <p:cNvSpPr>
            <a:spLocks noChangeShapeType="1"/>
          </p:cNvSpPr>
          <p:nvPr/>
        </p:nvSpPr>
        <p:spPr bwMode="auto">
          <a:xfrm flipH="1" flipV="1">
            <a:off x="6451600" y="3399582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4" name="Line 12"/>
          <p:cNvSpPr>
            <a:spLocks noChangeShapeType="1"/>
          </p:cNvSpPr>
          <p:nvPr/>
        </p:nvSpPr>
        <p:spPr bwMode="auto">
          <a:xfrm flipH="1" flipV="1">
            <a:off x="5654675" y="4164757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5" name="Line 13"/>
          <p:cNvSpPr>
            <a:spLocks noChangeShapeType="1"/>
          </p:cNvSpPr>
          <p:nvPr/>
        </p:nvSpPr>
        <p:spPr bwMode="auto">
          <a:xfrm flipV="1">
            <a:off x="6950075" y="4477494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6" name="Line 14"/>
          <p:cNvSpPr>
            <a:spLocks noChangeShapeType="1"/>
          </p:cNvSpPr>
          <p:nvPr/>
        </p:nvSpPr>
        <p:spPr bwMode="auto">
          <a:xfrm flipV="1">
            <a:off x="6950075" y="3980607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7" name="Line 15"/>
          <p:cNvSpPr>
            <a:spLocks noChangeShapeType="1"/>
          </p:cNvSpPr>
          <p:nvPr/>
        </p:nvSpPr>
        <p:spPr bwMode="auto">
          <a:xfrm flipV="1">
            <a:off x="6950075" y="3566269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8" name="Line 16"/>
          <p:cNvSpPr>
            <a:spLocks noChangeShapeType="1"/>
          </p:cNvSpPr>
          <p:nvPr/>
        </p:nvSpPr>
        <p:spPr bwMode="auto">
          <a:xfrm flipV="1">
            <a:off x="6950075" y="3318619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49" name="Line 17"/>
          <p:cNvSpPr>
            <a:spLocks noChangeShapeType="1"/>
          </p:cNvSpPr>
          <p:nvPr/>
        </p:nvSpPr>
        <p:spPr bwMode="auto">
          <a:xfrm flipH="1" flipV="1">
            <a:off x="6699250" y="3318619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0" name="Line 18"/>
          <p:cNvSpPr>
            <a:spLocks noChangeShapeType="1"/>
          </p:cNvSpPr>
          <p:nvPr/>
        </p:nvSpPr>
        <p:spPr bwMode="auto">
          <a:xfrm flipH="1" flipV="1">
            <a:off x="6203950" y="3483719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1" name="Line 19"/>
          <p:cNvSpPr>
            <a:spLocks noChangeShapeType="1"/>
          </p:cNvSpPr>
          <p:nvPr/>
        </p:nvSpPr>
        <p:spPr bwMode="auto">
          <a:xfrm flipH="1" flipV="1">
            <a:off x="5789613" y="3898057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02452" name="Line 20"/>
          <p:cNvSpPr>
            <a:spLocks noChangeShapeType="1"/>
          </p:cNvSpPr>
          <p:nvPr/>
        </p:nvSpPr>
        <p:spPr bwMode="auto">
          <a:xfrm flipH="1" flipV="1">
            <a:off x="5599113" y="4469557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Spatial coherence</a:t>
            </a:r>
            <a:endParaRPr lang="cs-CZ" dirty="0"/>
          </a:p>
          <a:p>
            <a:pPr lvl="1" indent="-228600"/>
            <a:r>
              <a:rPr lang="en-US" dirty="0" smtClean="0"/>
              <a:t>Diffuse indirect illumination changes slowly over surfaces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23" name="Picture 4" descr="electric_x0y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35" y="3124200"/>
            <a:ext cx="438806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 descr="electric_diff_x0y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124200"/>
            <a:ext cx="438781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/>
          <p:cNvSpPr/>
          <p:nvPr/>
        </p:nvSpPr>
        <p:spPr>
          <a:xfrm>
            <a:off x="4648200" y="6096000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Indirect irradiance – changes slowly</a:t>
            </a:r>
            <a:endParaRPr lang="en-US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4933950"/>
          </a:xfrm>
        </p:spPr>
        <p:txBody>
          <a:bodyPr/>
          <a:lstStyle/>
          <a:p>
            <a:pPr indent="-285750"/>
            <a:r>
              <a:rPr lang="en-US" dirty="0" smtClean="0"/>
              <a:t>Sparse locations for full DRT computation</a:t>
            </a:r>
          </a:p>
          <a:p>
            <a:pPr indent="-285750"/>
            <a:r>
              <a:rPr lang="en-US" dirty="0" smtClean="0"/>
              <a:t>Resulting irradiance stored in a cache</a:t>
            </a:r>
            <a:endParaRPr lang="en-US" i="1" u="sng" dirty="0">
              <a:solidFill>
                <a:schemeClr val="tx2"/>
              </a:solidFill>
            </a:endParaRPr>
          </a:p>
          <a:p>
            <a:pPr indent="-285750"/>
            <a:r>
              <a:rPr lang="en-US" dirty="0" smtClean="0"/>
              <a:t>Most pixels interpolated from cached records</a:t>
            </a:r>
            <a:endParaRPr lang="en-US" dirty="0"/>
          </a:p>
        </p:txBody>
      </p:sp>
      <p:grpSp>
        <p:nvGrpSpPr>
          <p:cNvPr id="2" name="Group 22"/>
          <p:cNvGrpSpPr/>
          <p:nvPr/>
        </p:nvGrpSpPr>
        <p:grpSpPr>
          <a:xfrm>
            <a:off x="7239000" y="1481138"/>
            <a:ext cx="1867567" cy="804862"/>
            <a:chOff x="5603875" y="1557338"/>
            <a:chExt cx="3311525" cy="1427162"/>
          </a:xfrm>
        </p:grpSpPr>
        <p:sp>
          <p:nvSpPr>
            <p:cNvPr id="402437" name="Line 5"/>
            <p:cNvSpPr>
              <a:spLocks noChangeShapeType="1"/>
            </p:cNvSpPr>
            <p:nvPr/>
          </p:nvSpPr>
          <p:spPr bwMode="auto">
            <a:xfrm>
              <a:off x="5603875" y="2984500"/>
              <a:ext cx="3311525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8" name="Line 6"/>
            <p:cNvSpPr>
              <a:spLocks noChangeShapeType="1"/>
            </p:cNvSpPr>
            <p:nvPr/>
          </p:nvSpPr>
          <p:spPr bwMode="auto">
            <a:xfrm flipV="1">
              <a:off x="7261225" y="1557338"/>
              <a:ext cx="0" cy="1427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39" name="Line 7"/>
            <p:cNvSpPr>
              <a:spLocks noChangeShapeType="1"/>
            </p:cNvSpPr>
            <p:nvPr/>
          </p:nvSpPr>
          <p:spPr bwMode="auto">
            <a:xfrm flipV="1">
              <a:off x="7261225" y="1992313"/>
              <a:ext cx="992188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0" name="Line 8"/>
            <p:cNvSpPr>
              <a:spLocks noChangeShapeType="1"/>
            </p:cNvSpPr>
            <p:nvPr/>
          </p:nvSpPr>
          <p:spPr bwMode="auto">
            <a:xfrm flipH="1" flipV="1">
              <a:off x="6265863" y="1992313"/>
              <a:ext cx="995362" cy="992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1" name="Line 9"/>
            <p:cNvSpPr>
              <a:spLocks noChangeShapeType="1"/>
            </p:cNvSpPr>
            <p:nvPr/>
          </p:nvSpPr>
          <p:spPr bwMode="auto">
            <a:xfrm flipV="1">
              <a:off x="7261225" y="2487613"/>
              <a:ext cx="1322388" cy="496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2" name="Line 10"/>
            <p:cNvSpPr>
              <a:spLocks noChangeShapeType="1"/>
            </p:cNvSpPr>
            <p:nvPr/>
          </p:nvSpPr>
          <p:spPr bwMode="auto">
            <a:xfrm flipV="1">
              <a:off x="7261225" y="1658938"/>
              <a:ext cx="495300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3" name="Line 11"/>
            <p:cNvSpPr>
              <a:spLocks noChangeShapeType="1"/>
            </p:cNvSpPr>
            <p:nvPr/>
          </p:nvSpPr>
          <p:spPr bwMode="auto">
            <a:xfrm flipH="1" flipV="1">
              <a:off x="6762750" y="1658938"/>
              <a:ext cx="498475" cy="1325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4" name="Line 12"/>
            <p:cNvSpPr>
              <a:spLocks noChangeShapeType="1"/>
            </p:cNvSpPr>
            <p:nvPr/>
          </p:nvSpPr>
          <p:spPr bwMode="auto">
            <a:xfrm flipH="1" flipV="1">
              <a:off x="5965825" y="2424113"/>
              <a:ext cx="1295400" cy="560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5" name="Line 13"/>
            <p:cNvSpPr>
              <a:spLocks noChangeShapeType="1"/>
            </p:cNvSpPr>
            <p:nvPr/>
          </p:nvSpPr>
          <p:spPr bwMode="auto">
            <a:xfrm flipV="1">
              <a:off x="7261225" y="2736850"/>
              <a:ext cx="1406525" cy="247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6" name="Line 14"/>
            <p:cNvSpPr>
              <a:spLocks noChangeShapeType="1"/>
            </p:cNvSpPr>
            <p:nvPr/>
          </p:nvSpPr>
          <p:spPr bwMode="auto">
            <a:xfrm flipV="1">
              <a:off x="7261225" y="2239963"/>
              <a:ext cx="1157288" cy="7445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7" name="Line 15"/>
            <p:cNvSpPr>
              <a:spLocks noChangeShapeType="1"/>
            </p:cNvSpPr>
            <p:nvPr/>
          </p:nvSpPr>
          <p:spPr bwMode="auto">
            <a:xfrm flipV="1">
              <a:off x="7261225" y="1825625"/>
              <a:ext cx="742950" cy="1158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8" name="Line 16"/>
            <p:cNvSpPr>
              <a:spLocks noChangeShapeType="1"/>
            </p:cNvSpPr>
            <p:nvPr/>
          </p:nvSpPr>
          <p:spPr bwMode="auto">
            <a:xfrm flipV="1">
              <a:off x="7261225" y="1577975"/>
              <a:ext cx="247650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49" name="Line 17"/>
            <p:cNvSpPr>
              <a:spLocks noChangeShapeType="1"/>
            </p:cNvSpPr>
            <p:nvPr/>
          </p:nvSpPr>
          <p:spPr bwMode="auto">
            <a:xfrm flipH="1" flipV="1">
              <a:off x="7010400" y="1577975"/>
              <a:ext cx="250825" cy="14065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0" name="Line 18"/>
            <p:cNvSpPr>
              <a:spLocks noChangeShapeType="1"/>
            </p:cNvSpPr>
            <p:nvPr/>
          </p:nvSpPr>
          <p:spPr bwMode="auto">
            <a:xfrm flipH="1" flipV="1">
              <a:off x="6515100" y="1743075"/>
              <a:ext cx="746125" cy="1241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1" name="Line 19"/>
            <p:cNvSpPr>
              <a:spLocks noChangeShapeType="1"/>
            </p:cNvSpPr>
            <p:nvPr/>
          </p:nvSpPr>
          <p:spPr bwMode="auto">
            <a:xfrm flipH="1" flipV="1">
              <a:off x="6100763" y="2157413"/>
              <a:ext cx="1160462" cy="827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02452" name="Line 20"/>
            <p:cNvSpPr>
              <a:spLocks noChangeShapeType="1"/>
            </p:cNvSpPr>
            <p:nvPr/>
          </p:nvSpPr>
          <p:spPr bwMode="auto">
            <a:xfrm flipH="1" flipV="1">
              <a:off x="5910263" y="2728913"/>
              <a:ext cx="1350962" cy="255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pic>
        <p:nvPicPr>
          <p:cNvPr id="40245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048000"/>
            <a:ext cx="3459162" cy="3459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02456" name="Text Box 24"/>
          <p:cNvSpPr txBox="1">
            <a:spLocks noChangeArrowheads="1"/>
          </p:cNvSpPr>
          <p:nvPr/>
        </p:nvSpPr>
        <p:spPr bwMode="auto">
          <a:xfrm rot="21600000">
            <a:off x="3203849" y="6520448"/>
            <a:ext cx="2605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Okan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charset="0"/>
              </a:rPr>
              <a:t>Arikan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Irradiance caching</a:t>
            </a:r>
            <a:endParaRPr lang="en-US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503862"/>
          </a:xfrm>
        </p:spPr>
        <p:txBody>
          <a:bodyPr/>
          <a:lstStyle/>
          <a:p>
            <a:r>
              <a:rPr lang="en-US" dirty="0" smtClean="0"/>
              <a:t>Faster computation of the </a:t>
            </a:r>
            <a:r>
              <a:rPr lang="en-US" i="1" dirty="0" smtClean="0"/>
              <a:t>diffuse component</a:t>
            </a:r>
            <a:r>
              <a:rPr lang="en-US" dirty="0" smtClean="0"/>
              <a:t> of indirect illumination</a:t>
            </a:r>
            <a:endParaRPr lang="en-US" dirty="0"/>
          </a:p>
          <a:p>
            <a:endParaRPr lang="cs-CZ" dirty="0"/>
          </a:p>
          <a:p>
            <a:r>
              <a:rPr lang="en-US" dirty="0" smtClean="0"/>
              <a:t>Diffuse reflection</a:t>
            </a:r>
            <a:endParaRPr lang="en-US" dirty="0"/>
          </a:p>
          <a:p>
            <a:pPr lvl="1"/>
            <a:endParaRPr lang="cs-CZ" dirty="0"/>
          </a:p>
          <a:p>
            <a:pPr lvl="1" algn="ctr">
              <a:buFont typeface="Wingdings" pitchFamily="2" charset="2"/>
              <a:buNone/>
            </a:pPr>
            <a:r>
              <a:rPr lang="cs-CZ" i="1" dirty="0" err="1"/>
              <a:t>L</a:t>
            </a:r>
            <a:r>
              <a:rPr lang="cs-CZ" i="1" baseline="-25000" dirty="0" err="1"/>
              <a:t>o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i="1" dirty="0" smtClean="0"/>
              <a:t>E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* </a:t>
            </a:r>
            <a:r>
              <a:rPr lang="en-US" dirty="0" smtClean="0">
                <a:latin typeface="Symbol" pitchFamily="18" charset="2"/>
              </a:rPr>
              <a:t>r</a:t>
            </a:r>
            <a:r>
              <a:rPr lang="en-US" baseline="-25000" dirty="0" smtClean="0"/>
              <a:t>d</a:t>
            </a:r>
            <a:r>
              <a:rPr lang="en-US" dirty="0" smtClean="0"/>
              <a:t>(</a:t>
            </a:r>
            <a:r>
              <a:rPr lang="en-US" b="1" dirty="0" smtClean="0"/>
              <a:t>p</a:t>
            </a:r>
            <a:r>
              <a:rPr lang="en-US" dirty="0" smtClean="0"/>
              <a:t>) </a:t>
            </a:r>
            <a:r>
              <a:rPr lang="en-US" dirty="0"/>
              <a:t>/ </a:t>
            </a:r>
            <a:r>
              <a:rPr lang="en-US" dirty="0">
                <a:latin typeface="Symbol" pitchFamily="18" charset="2"/>
              </a:rPr>
              <a:t>p</a:t>
            </a:r>
            <a:endParaRPr lang="cs-CZ" dirty="0">
              <a:latin typeface="Symbol" pitchFamily="18" charset="2"/>
            </a:endParaRPr>
          </a:p>
          <a:p>
            <a:pPr lvl="1" algn="ctr">
              <a:buFont typeface="Wingdings" pitchFamily="2" charset="2"/>
              <a:buNone/>
            </a:pPr>
            <a:endParaRPr lang="cs-CZ" dirty="0">
              <a:latin typeface="Symbol" pitchFamily="18" charset="2"/>
            </a:endParaRPr>
          </a:p>
          <a:p>
            <a:r>
              <a:rPr lang="en-US" dirty="0" smtClean="0"/>
              <a:t>View-independence</a:t>
            </a:r>
            <a:endParaRPr lang="cs-CZ" dirty="0"/>
          </a:p>
          <a:p>
            <a:pPr lvl="1"/>
            <a:r>
              <a:rPr lang="en-US" dirty="0" smtClean="0"/>
              <a:t>Outgoing radiance independent of view direction</a:t>
            </a:r>
            <a:endParaRPr lang="cs-CZ" dirty="0"/>
          </a:p>
          <a:p>
            <a:pPr lvl="1"/>
            <a:r>
              <a:rPr lang="en-US" dirty="0" smtClean="0"/>
              <a:t>Total irradiance is all we need =&gt; cache irradiance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r>
              <a:rPr lang="en-US" dirty="0" smtClean="0"/>
              <a:t>Lazy evaluation of new irradiance values</a:t>
            </a:r>
          </a:p>
          <a:p>
            <a:pPr lvl="1"/>
            <a:r>
              <a:rPr lang="en-US" dirty="0" smtClean="0"/>
              <a:t>Only if cannot be interpolated from existing ones</a:t>
            </a:r>
            <a:endParaRPr lang="cs-CZ" dirty="0"/>
          </a:p>
          <a:p>
            <a:r>
              <a:rPr lang="en-US" dirty="0" smtClean="0"/>
              <a:t>Example</a:t>
            </a:r>
            <a:r>
              <a:rPr lang="cs-CZ" dirty="0" smtClean="0"/>
              <a:t>: </a:t>
            </a:r>
            <a:r>
              <a:rPr lang="en-US" dirty="0" smtClean="0"/>
              <a:t>Values </a:t>
            </a:r>
            <a:r>
              <a:rPr lang="cs-CZ" dirty="0" smtClean="0"/>
              <a:t>E1 a</a:t>
            </a:r>
            <a:r>
              <a:rPr lang="en-US" dirty="0" err="1" smtClean="0"/>
              <a:t>nd</a:t>
            </a:r>
            <a:r>
              <a:rPr lang="cs-CZ" dirty="0" smtClean="0"/>
              <a:t> </a:t>
            </a:r>
            <a:r>
              <a:rPr lang="cs-CZ" dirty="0"/>
              <a:t>E2 </a:t>
            </a:r>
            <a:r>
              <a:rPr lang="en-US" dirty="0" smtClean="0"/>
              <a:t>already stored</a:t>
            </a:r>
            <a:endParaRPr lang="cs-CZ" dirty="0"/>
          </a:p>
          <a:p>
            <a:pPr marL="742950" lvl="1" indent="-285750"/>
            <a:r>
              <a:rPr lang="en-US" dirty="0" smtClean="0"/>
              <a:t>Interpolate at A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Extrapolate at B </a:t>
            </a:r>
            <a:r>
              <a:rPr lang="cs-CZ" dirty="0" smtClean="0"/>
              <a:t>(</a:t>
            </a:r>
            <a:r>
              <a:rPr lang="en-US" dirty="0" smtClean="0"/>
              <a:t>fast</a:t>
            </a:r>
            <a:r>
              <a:rPr lang="cs-CZ" dirty="0" smtClean="0"/>
              <a:t>)</a:t>
            </a:r>
            <a:endParaRPr lang="en-US" dirty="0"/>
          </a:p>
          <a:p>
            <a:pPr marL="742950" lvl="1" indent="-285750"/>
            <a:r>
              <a:rPr lang="en-US" dirty="0" smtClean="0"/>
              <a:t>Add new record at C (slow)</a:t>
            </a:r>
            <a:endParaRPr lang="cs-CZ" dirty="0"/>
          </a:p>
        </p:txBody>
      </p:sp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</a:t>
            </a:r>
            <a:endParaRPr lang="en-US" dirty="0"/>
          </a:p>
        </p:txBody>
      </p:sp>
      <p:sp>
        <p:nvSpPr>
          <p:cNvPr id="476163" name="Oval 3"/>
          <p:cNvSpPr>
            <a:spLocks noChangeArrowheads="1"/>
          </p:cNvSpPr>
          <p:nvPr/>
        </p:nvSpPr>
        <p:spPr bwMode="auto">
          <a:xfrm>
            <a:off x="5181600" y="4724400"/>
            <a:ext cx="144780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27712" y="5365750"/>
            <a:ext cx="158750" cy="158750"/>
            <a:chOff x="3991" y="2884"/>
            <a:chExt cx="100" cy="100"/>
          </a:xfrm>
        </p:grpSpPr>
        <p:sp>
          <p:nvSpPr>
            <p:cNvPr id="476165" name="Line 5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66" name="Line 6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67" name="Text Box 7"/>
          <p:cNvSpPr txBox="1">
            <a:spLocks noChangeArrowheads="1"/>
          </p:cNvSpPr>
          <p:nvPr/>
        </p:nvSpPr>
        <p:spPr bwMode="auto">
          <a:xfrm>
            <a:off x="5486400" y="54864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E1</a:t>
            </a:r>
          </a:p>
        </p:txBody>
      </p:sp>
      <p:sp>
        <p:nvSpPr>
          <p:cNvPr id="476168" name="Oval 8"/>
          <p:cNvSpPr>
            <a:spLocks noChangeArrowheads="1"/>
          </p:cNvSpPr>
          <p:nvPr/>
        </p:nvSpPr>
        <p:spPr bwMode="auto">
          <a:xfrm>
            <a:off x="6019800" y="4114800"/>
            <a:ext cx="1600200" cy="16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742112" y="4819650"/>
            <a:ext cx="158750" cy="158750"/>
            <a:chOff x="3991" y="2884"/>
            <a:chExt cx="100" cy="100"/>
          </a:xfrm>
        </p:grpSpPr>
        <p:sp>
          <p:nvSpPr>
            <p:cNvPr id="476170" name="Line 10"/>
            <p:cNvSpPr>
              <a:spLocks noChangeShapeType="1"/>
            </p:cNvSpPr>
            <p:nvPr/>
          </p:nvSpPr>
          <p:spPr bwMode="auto">
            <a:xfrm>
              <a:off x="4041" y="2884"/>
              <a:ext cx="0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>
              <a:off x="3991" y="2934"/>
              <a:ext cx="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orbel"/>
              </a:endParaRPr>
            </a:p>
          </p:txBody>
        </p:sp>
      </p:grpSp>
      <p:sp>
        <p:nvSpPr>
          <p:cNvPr id="476172" name="Text Box 12"/>
          <p:cNvSpPr txBox="1">
            <a:spLocks noChangeArrowheads="1"/>
          </p:cNvSpPr>
          <p:nvPr/>
        </p:nvSpPr>
        <p:spPr bwMode="auto">
          <a:xfrm>
            <a:off x="6781800" y="4876800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E2</a:t>
            </a:r>
          </a:p>
        </p:txBody>
      </p:sp>
      <p:sp>
        <p:nvSpPr>
          <p:cNvPr id="476173" name="Text Box 13"/>
          <p:cNvSpPr txBox="1">
            <a:spLocks noChangeArrowheads="1"/>
          </p:cNvSpPr>
          <p:nvPr/>
        </p:nvSpPr>
        <p:spPr bwMode="auto">
          <a:xfrm>
            <a:off x="6172200" y="5105400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A</a:t>
            </a:r>
          </a:p>
        </p:txBody>
      </p:sp>
      <p:sp>
        <p:nvSpPr>
          <p:cNvPr id="476174" name="Text Box 14"/>
          <p:cNvSpPr txBox="1">
            <a:spLocks noChangeArrowheads="1"/>
          </p:cNvSpPr>
          <p:nvPr/>
        </p:nvSpPr>
        <p:spPr bwMode="auto">
          <a:xfrm>
            <a:off x="6781800" y="4343400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B</a:t>
            </a:r>
          </a:p>
        </p:txBody>
      </p:sp>
      <p:sp>
        <p:nvSpPr>
          <p:cNvPr id="476175" name="Oval 15"/>
          <p:cNvSpPr>
            <a:spLocks noChangeArrowheads="1"/>
          </p:cNvSpPr>
          <p:nvPr/>
        </p:nvSpPr>
        <p:spPr bwMode="auto">
          <a:xfrm>
            <a:off x="6705600" y="4495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6" name="Oval 16"/>
          <p:cNvSpPr>
            <a:spLocks noChangeArrowheads="1"/>
          </p:cNvSpPr>
          <p:nvPr/>
        </p:nvSpPr>
        <p:spPr bwMode="auto">
          <a:xfrm>
            <a:off x="6172200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7" name="Oval 17"/>
          <p:cNvSpPr>
            <a:spLocks noChangeArrowheads="1"/>
          </p:cNvSpPr>
          <p:nvPr/>
        </p:nvSpPr>
        <p:spPr bwMode="auto">
          <a:xfrm>
            <a:off x="7848600" y="5410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76178" name="Text Box 18"/>
          <p:cNvSpPr txBox="1">
            <a:spLocks noChangeArrowheads="1"/>
          </p:cNvSpPr>
          <p:nvPr/>
        </p:nvSpPr>
        <p:spPr bwMode="auto">
          <a:xfrm>
            <a:off x="7620000" y="5562600"/>
            <a:ext cx="99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  <a:latin typeface="Times" pitchFamily="1" charset="0"/>
                <a:ea typeface="ＭＳ Ｐゴシック" pitchFamily="1" charset="-128"/>
              </a:rPr>
              <a:t>C </a:t>
            </a:r>
            <a:r>
              <a:rPr lang="en-US">
                <a:solidFill>
                  <a:srgbClr val="66CCFF"/>
                </a:solidFill>
                <a:latin typeface="Times" pitchFamily="1" charset="0"/>
                <a:ea typeface="ＭＳ Ｐゴシック" pitchFamily="1" charset="-128"/>
                <a:sym typeface="Symbol" pitchFamily="18" charset="2"/>
              </a:rPr>
              <a:t> E3</a:t>
            </a:r>
            <a:endParaRPr lang="en-US">
              <a:solidFill>
                <a:srgbClr val="FFFFFF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76179" name="Oval 19"/>
          <p:cNvSpPr>
            <a:spLocks noChangeArrowheads="1"/>
          </p:cNvSpPr>
          <p:nvPr/>
        </p:nvSpPr>
        <p:spPr bwMode="auto">
          <a:xfrm>
            <a:off x="7086600" y="4648200"/>
            <a:ext cx="1600200" cy="16002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5613" y="1598613"/>
            <a:ext cx="5868987" cy="5030787"/>
          </a:xfrm>
        </p:spPr>
        <p:txBody>
          <a:bodyPr/>
          <a:lstStyle/>
          <a:p>
            <a:r>
              <a:rPr lang="en-US" dirty="0" smtClean="0"/>
              <a:t>Cast </a:t>
            </a:r>
            <a:r>
              <a:rPr lang="cs-CZ" dirty="0" smtClean="0"/>
              <a:t>500-5000 </a:t>
            </a:r>
            <a:r>
              <a:rPr lang="en-US" dirty="0" smtClean="0"/>
              <a:t>secondary rays</a:t>
            </a:r>
            <a:r>
              <a:rPr lang="cs-CZ" dirty="0" smtClean="0"/>
              <a:t> (</a:t>
            </a:r>
            <a:r>
              <a:rPr lang="en-US" dirty="0" smtClean="0"/>
              <a:t>user-specified</a:t>
            </a:r>
            <a:r>
              <a:rPr lang="cs-CZ" dirty="0" smtClean="0"/>
              <a:t>)</a:t>
            </a:r>
            <a:endParaRPr lang="cs-CZ" dirty="0"/>
          </a:p>
          <a:p>
            <a:r>
              <a:rPr lang="en-US" dirty="0" smtClean="0"/>
              <a:t>Compute illumination at intersection</a:t>
            </a:r>
            <a:endParaRPr lang="cs-CZ" dirty="0"/>
          </a:p>
          <a:p>
            <a:pPr marL="742950" lvl="1" indent="-285750"/>
            <a:r>
              <a:rPr lang="en-US" sz="2400" dirty="0" smtClean="0"/>
              <a:t>Direct illumination only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lvl="1"/>
            <a:r>
              <a:rPr lang="en-US" sz="2400" dirty="0" smtClean="0"/>
              <a:t>Path tracing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en-US" sz="2400" dirty="0" smtClean="0"/>
          </a:p>
          <a:p>
            <a:pPr marL="742950" lvl="1" indent="-285750"/>
            <a:r>
              <a:rPr lang="en-US" sz="2400" dirty="0" smtClean="0"/>
              <a:t>Photon map radiance estimate</a:t>
            </a:r>
            <a:r>
              <a:rPr lang="cs-CZ" sz="2400" dirty="0" smtClean="0"/>
              <a:t>, </a:t>
            </a:r>
            <a:r>
              <a:rPr lang="cs-CZ" sz="2400" dirty="0" err="1" smtClean="0"/>
              <a:t>or</a:t>
            </a:r>
            <a:endParaRPr lang="cs-CZ" sz="2400" dirty="0"/>
          </a:p>
          <a:p>
            <a:pPr marL="742950" lvl="1" indent="-285750"/>
            <a:r>
              <a:rPr lang="en-US" sz="2400" dirty="0" smtClean="0"/>
              <a:t>Query in (another) irradiance cache</a:t>
            </a:r>
            <a:endParaRPr lang="cs-CZ" sz="2400" dirty="0"/>
          </a:p>
          <a:p>
            <a:pPr marL="742950" lvl="1" indent="-285750"/>
            <a:endParaRPr lang="en-US" dirty="0" smtClean="0"/>
          </a:p>
          <a:p>
            <a:pPr marL="742950" lvl="1" indent="-285750"/>
            <a:r>
              <a:rPr lang="en-US" dirty="0" smtClean="0"/>
              <a:t>No emission taken into account!</a:t>
            </a:r>
            <a:endParaRPr lang="en-US" sz="2400" dirty="0"/>
          </a:p>
        </p:txBody>
      </p:sp>
      <p:pic>
        <p:nvPicPr>
          <p:cNvPr id="3604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2697724"/>
            <a:ext cx="1950476" cy="1950476"/>
          </a:xfrm>
        </p:spPr>
      </p:pic>
      <p:pic>
        <p:nvPicPr>
          <p:cNvPr id="3604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24600" y="4831324"/>
            <a:ext cx="1950476" cy="1950476"/>
          </a:xfrm>
        </p:spPr>
      </p:pic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5603875" y="2514600"/>
            <a:ext cx="3311525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7261225" y="1087438"/>
            <a:ext cx="0" cy="142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7261225" y="1522413"/>
            <a:ext cx="992188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6265863" y="1522413"/>
            <a:ext cx="995362" cy="992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7261225" y="2017713"/>
            <a:ext cx="1322388" cy="496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7261225" y="1189038"/>
            <a:ext cx="495300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6762750" y="1189038"/>
            <a:ext cx="498475" cy="1325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5965825" y="1954213"/>
            <a:ext cx="1295400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7261225" y="2266950"/>
            <a:ext cx="140652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7261225" y="1770063"/>
            <a:ext cx="1157288" cy="74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7261225" y="1355725"/>
            <a:ext cx="742950" cy="1158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7261225" y="1108075"/>
            <a:ext cx="247650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 flipV="1">
            <a:off x="7010400" y="1108075"/>
            <a:ext cx="250825" cy="140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flipH="1" flipV="1">
            <a:off x="6515100" y="1273175"/>
            <a:ext cx="746125" cy="1241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 flipV="1">
            <a:off x="6100763" y="1687513"/>
            <a:ext cx="1160462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 flipV="1">
            <a:off x="5910263" y="2259013"/>
            <a:ext cx="1350962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5" name="Zástupný symbol pro číslo snímku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55533-1119-472B-939E-CAF00BA90AD1}" type="slidenum">
              <a:rPr lang="en-US" altLang="en-US" smtClean="0">
                <a:solidFill>
                  <a:srgbClr val="FFFFFF"/>
                </a:solidFill>
              </a:rPr>
              <a:pPr/>
              <a:t>17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2057400"/>
            <a:ext cx="3810000" cy="3698875"/>
          </a:xfrm>
          <a:noFill/>
          <a:ln/>
        </p:spPr>
      </p:pic>
      <p:sp>
        <p:nvSpPr>
          <p:cNvPr id="3625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767263" cy="4114800"/>
          </a:xfrm>
        </p:spPr>
        <p:txBody>
          <a:bodyPr/>
          <a:lstStyle/>
          <a:p>
            <a:r>
              <a:rPr lang="en-US" i="1" u="sng" dirty="0"/>
              <a:t>Stratified Monte Carlo</a:t>
            </a:r>
            <a:r>
              <a:rPr lang="en-US" dirty="0"/>
              <a:t> </a:t>
            </a:r>
            <a:r>
              <a:rPr lang="en-US" dirty="0" smtClean="0"/>
              <a:t>hemisphere sampling</a:t>
            </a:r>
          </a:p>
          <a:p>
            <a:pPr marL="742950" lvl="1" indent="-285750"/>
            <a:r>
              <a:rPr lang="en-US" dirty="0" smtClean="0"/>
              <a:t>Subdivide hemisphere into cells</a:t>
            </a:r>
            <a:endParaRPr lang="cs-CZ" dirty="0" smtClean="0"/>
          </a:p>
          <a:p>
            <a:pPr marL="742950" lvl="1" indent="-285750"/>
            <a:r>
              <a:rPr lang="en-US" dirty="0" smtClean="0"/>
              <a:t>Choose a random direction in each cell and trace ray</a:t>
            </a:r>
            <a:endParaRPr lang="cs-CZ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AAAAF-95EC-4702-A656-034AF6146CF6}" type="slidenum">
              <a:rPr lang="en-US" altLang="en-US" smtClean="0">
                <a:solidFill>
                  <a:srgbClr val="FFFFFF"/>
                </a:solidFill>
              </a:rPr>
              <a:pPr/>
              <a:t>18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07598" y="2263914"/>
            <a:ext cx="45288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spcBef>
                <a:spcPts val="0"/>
              </a:spcBef>
              <a:spcAft>
                <a:spcPts val="0"/>
              </a:spcAft>
            </a:pP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E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= </a:t>
            </a:r>
            <a:r>
              <a:rPr lang="en-US" sz="5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∫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i="1" dirty="0" smtClean="0">
                <a:solidFill>
                  <a:srgbClr val="FFFFFF"/>
                </a:solidFill>
                <a:latin typeface="Times New Roman" pitchFamily="18" charset="0"/>
              </a:rPr>
              <a:t>L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en-US" sz="3100" b="1" dirty="0" smtClean="0">
                <a:solidFill>
                  <a:srgbClr val="FFFFFF"/>
                </a:solidFill>
                <a:latin typeface="Times New Roman" pitchFamily="18" charset="0"/>
              </a:rPr>
              <a:t>p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en-US" sz="3100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</a:rPr>
              <a:t>)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cos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r>
              <a:rPr lang="en-US" sz="3100" i="1" baseline="-25000" dirty="0" smtClean="0">
                <a:solidFill>
                  <a:srgbClr val="FFFFFF"/>
                </a:solidFill>
                <a:latin typeface="Times New Roman" pitchFamily="18" charset="0"/>
              </a:rPr>
              <a:t>  </a:t>
            </a:r>
            <a:r>
              <a:rPr lang="en-US" sz="3100" dirty="0" err="1" smtClean="0">
                <a:solidFill>
                  <a:srgbClr val="FFFFFF"/>
                </a:solidFill>
                <a:latin typeface="Times New Roman" pitchFamily="18" charset="0"/>
              </a:rPr>
              <a:t>d</a:t>
            </a:r>
            <a:r>
              <a:rPr lang="en-US" sz="3100" i="1" dirty="0" err="1" smtClean="0">
                <a:solidFill>
                  <a:srgbClr val="FFFFFF"/>
                </a:solidFill>
                <a:latin typeface="Symbol" pitchFamily="18" charset="2"/>
              </a:rPr>
              <a:t>w</a:t>
            </a:r>
            <a:r>
              <a:rPr lang="en-US" sz="3100" i="1" baseline="-25000" dirty="0" err="1" smtClean="0">
                <a:solidFill>
                  <a:srgbClr val="FFFFFF"/>
                </a:solidFill>
                <a:latin typeface="Times New Roman" pitchFamily="18" charset="0"/>
              </a:rPr>
              <a:t>i</a:t>
            </a:r>
            <a:endParaRPr lang="en-US" sz="3100" i="1" baseline="-25000" dirty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455613" y="1598613"/>
            <a:ext cx="8364859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Estimating irradiance a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b="1" kern="0" dirty="0" smtClean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General form of the stratified</a:t>
            </a:r>
            <a:r>
              <a:rPr lang="cs-CZ" sz="3100" kern="0" dirty="0" smtClean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estimator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19" y="4038600"/>
            <a:ext cx="6264762" cy="16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Opakování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For irradiance calculation, the integrand is: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PDF:</a:t>
            </a:r>
            <a:endParaRPr lang="en-US" sz="24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6445" y="4191000"/>
            <a:ext cx="2831111" cy="115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286" y="2590800"/>
            <a:ext cx="2451429" cy="61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0" y="1062335"/>
            <a:ext cx="46089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>
                <a:solidFill>
                  <a:srgbClr val="FFFFFF"/>
                </a:solidFill>
                <a:latin typeface="Courier New" pitchFamily="49" charset="0"/>
              </a:rPr>
              <a:t>E =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SampleHemisphere(p);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irradiance calculation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143000"/>
            <a:ext cx="8229600" cy="46021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Irradiance estimator for IC: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100" i="1" kern="0" baseline="-250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j,k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radiance sample from direction: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i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M, N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… number of divisions along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q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and </a:t>
            </a:r>
            <a:r>
              <a:rPr lang="en-US" sz="3100" i="1" kern="0" dirty="0" smtClean="0">
                <a:solidFill>
                  <a:srgbClr val="FFFFFF"/>
                </a:solidFill>
                <a:latin typeface="Symbol" pitchFamily="18" charset="2"/>
              </a:rPr>
              <a:t>f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                    … random numbers from R(0,1)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84" y="1752600"/>
            <a:ext cx="4746032" cy="147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6742858" cy="113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470" y="5589240"/>
            <a:ext cx="1518730" cy="72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229600" cy="5589587"/>
          </a:xfrm>
        </p:spPr>
        <p:txBody>
          <a:bodyPr/>
          <a:lstStyle/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slowly </a:t>
            </a:r>
            <a:r>
              <a:rPr lang="cs-CZ" dirty="0" smtClean="0"/>
              <a:t>=&gt; </a:t>
            </a:r>
            <a:r>
              <a:rPr lang="en-US" dirty="0" smtClean="0"/>
              <a:t>interpolate more</a:t>
            </a:r>
            <a:endParaRPr lang="cs-CZ" dirty="0"/>
          </a:p>
          <a:p>
            <a:r>
              <a:rPr lang="en-US" dirty="0" smtClean="0"/>
              <a:t>If </a:t>
            </a:r>
            <a:r>
              <a:rPr lang="cs-CZ" i="1" dirty="0" smtClean="0">
                <a:latin typeface="Times New Roman" pitchFamily="18" charset="0"/>
              </a:rPr>
              <a:t>E</a:t>
            </a:r>
            <a:r>
              <a:rPr lang="cs-CZ" dirty="0" smtClean="0">
                <a:latin typeface="Times New Roman" pitchFamily="18" charset="0"/>
              </a:rPr>
              <a:t>(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cs-CZ" dirty="0" smtClean="0">
                <a:latin typeface="Times New Roman" pitchFamily="18" charset="0"/>
              </a:rPr>
              <a:t>)</a:t>
            </a:r>
            <a:r>
              <a:rPr lang="cs-CZ" dirty="0" smtClean="0"/>
              <a:t> </a:t>
            </a:r>
            <a:r>
              <a:rPr lang="en-US" dirty="0" smtClean="0"/>
              <a:t>changes quickly </a:t>
            </a:r>
            <a:r>
              <a:rPr lang="cs-CZ" dirty="0" smtClean="0"/>
              <a:t>=&gt; </a:t>
            </a:r>
            <a:r>
              <a:rPr lang="cs-CZ" dirty="0" err="1" smtClean="0"/>
              <a:t>interpolate</a:t>
            </a:r>
            <a:r>
              <a:rPr lang="cs-CZ" dirty="0" smtClean="0"/>
              <a:t> </a:t>
            </a:r>
            <a:r>
              <a:rPr lang="cs-CZ" dirty="0" err="1" smtClean="0"/>
              <a:t>less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What is the upper bound on rate of change (i.e. gradient) of irradiance?</a:t>
            </a:r>
            <a:endParaRPr lang="cs-CZ" dirty="0"/>
          </a:p>
          <a:p>
            <a:r>
              <a:rPr lang="en-US" dirty="0" smtClean="0"/>
              <a:t>Answer from the “worst case” analysis (omitted)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017E7-0617-4136-A53F-773596114138}" type="slidenum">
              <a:rPr lang="en-US" altLang="en-US" smtClean="0">
                <a:solidFill>
                  <a:srgbClr val="FFFFFF"/>
                </a:solidFill>
              </a:rPr>
              <a:pPr/>
              <a:t>23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71600"/>
            <a:ext cx="8299450" cy="5153025"/>
          </a:xfrm>
        </p:spPr>
        <p:txBody>
          <a:bodyPr/>
          <a:lstStyle/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Near geometry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dense spacing</a:t>
            </a:r>
            <a:endParaRPr lang="en-US" dirty="0"/>
          </a:p>
          <a:p>
            <a:pPr marL="742950" lvl="1" indent="-285750"/>
            <a:r>
              <a:rPr lang="en-US" sz="2000" dirty="0" smtClean="0"/>
              <a:t>Geometry = source of indirect </a:t>
            </a:r>
            <a:br>
              <a:rPr lang="en-US" sz="2000" dirty="0" smtClean="0"/>
            </a:br>
            <a:r>
              <a:rPr lang="en-US" sz="2000" dirty="0" smtClean="0"/>
              <a:t>illumination</a:t>
            </a:r>
            <a:endParaRPr lang="en-US" sz="2000" dirty="0"/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dirty="0" smtClean="0">
                <a:solidFill>
                  <a:schemeClr val="tx2"/>
                </a:solidFill>
              </a:rPr>
              <a:t>O</a:t>
            </a:r>
            <a:r>
              <a:rPr lang="en-US" dirty="0" smtClean="0">
                <a:solidFill>
                  <a:schemeClr val="tx2"/>
                </a:solidFill>
              </a:rPr>
              <a:t>pen spaces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sparse sampling</a:t>
            </a:r>
            <a:endParaRPr lang="en-US" dirty="0"/>
          </a:p>
        </p:txBody>
      </p:sp>
      <p:pic>
        <p:nvPicPr>
          <p:cNvPr id="410629" name="Picture 5" descr="irrad-ic0015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3455988" cy="3455987"/>
          </a:xfrm>
          <a:prstGeom prst="rect">
            <a:avLst/>
          </a:prstGeom>
          <a:noFill/>
        </p:spPr>
      </p:pic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238125" y="1981200"/>
            <a:ext cx="4838700" cy="166846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250825" y="4310063"/>
            <a:ext cx="4826000" cy="94773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2" name="Line 8"/>
          <p:cNvSpPr>
            <a:spLocks noChangeShapeType="1"/>
          </p:cNvSpPr>
          <p:nvPr/>
        </p:nvSpPr>
        <p:spPr bwMode="auto">
          <a:xfrm flipV="1">
            <a:off x="5148263" y="2590800"/>
            <a:ext cx="1785937" cy="584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410633" name="Line 9"/>
          <p:cNvSpPr>
            <a:spLocks noChangeShapeType="1"/>
          </p:cNvSpPr>
          <p:nvPr/>
        </p:nvSpPr>
        <p:spPr bwMode="auto">
          <a:xfrm>
            <a:off x="5181600" y="4795836"/>
            <a:ext cx="1828800" cy="80963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Record spacing</a:t>
            </a:r>
            <a:endParaRPr lang="en-US" dirty="0"/>
          </a:p>
        </p:txBody>
      </p:sp>
      <p:pic>
        <p:nvPicPr>
          <p:cNvPr id="12" name="Picture 7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1905000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3" name="Picture 8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713" y="1906587"/>
            <a:ext cx="3378200" cy="33782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Records used for interpolation:</a:t>
            </a:r>
            <a:endParaRPr lang="en-US" sz="2400" kern="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648200"/>
            <a:ext cx="3656508" cy="61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Weighting function</a:t>
            </a:r>
            <a:endParaRPr lang="cs-CZ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1520" y="2060848"/>
          <a:ext cx="8385175" cy="1223963"/>
        </p:xfrm>
        <a:graphic>
          <a:graphicData uri="http://schemas.openxmlformats.org/presentationml/2006/ole">
            <p:oleObj spid="_x0000_s622594" name="Rovnice" r:id="rId4" imgW="3657600" imgH="533160" progId="Equation.3">
              <p:embed/>
            </p:oleObj>
          </a:graphicData>
        </a:graphic>
      </p:graphicFrame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416300" y="6045077"/>
            <a:ext cx="547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6134100" y="3433193"/>
            <a:ext cx="22076" cy="27388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38354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6007100" y="4673477"/>
            <a:ext cx="27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38354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H="1">
            <a:off x="8432800" y="5930777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6134100" y="4686177"/>
            <a:ext cx="2298700" cy="13462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1520" y="1700808"/>
            <a:ext cx="3174972" cy="3693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[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Tablellion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and </a:t>
            </a:r>
            <a:r>
              <a:rPr lang="en-US" b="1" dirty="0" err="1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Lamorlette</a:t>
            </a:r>
            <a:r>
              <a:rPr lang="cs-CZ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 </a:t>
            </a:r>
            <a:r>
              <a:rPr lang="en-US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latin typeface="Corbel"/>
              </a:rPr>
              <a:t>04]</a:t>
            </a:r>
            <a:endParaRPr lang="cs-CZ" b="1" dirty="0">
              <a:ln w="18415" cmpd="sng">
                <a:noFill/>
                <a:prstDash val="solid"/>
              </a:ln>
              <a:solidFill>
                <a:srgbClr val="00B050"/>
              </a:solidFill>
              <a:latin typeface="Corbel"/>
            </a:endParaRPr>
          </a:p>
        </p:txBody>
      </p:sp>
      <p:sp>
        <p:nvSpPr>
          <p:cNvPr id="2070" name="Line 22"/>
          <p:cNvSpPr>
            <a:spLocks noChangeShapeType="1"/>
          </p:cNvSpPr>
          <p:nvPr/>
        </p:nvSpPr>
        <p:spPr bwMode="auto">
          <a:xfrm flipH="1" flipV="1">
            <a:off x="4343400" y="3212976"/>
            <a:ext cx="1433513" cy="1698625"/>
          </a:xfrm>
          <a:prstGeom prst="line">
            <a:avLst/>
          </a:prstGeom>
          <a:noFill/>
          <a:ln w="38100" cap="rnd">
            <a:solidFill>
              <a:srgbClr val="00B050"/>
            </a:solidFill>
            <a:prstDash val="sysDot"/>
            <a:round/>
            <a:headEnd type="oval" w="med" len="lg"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6091238" y="5921252"/>
            <a:ext cx="414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orbel"/>
              </a:rPr>
              <a:t>p</a:t>
            </a:r>
            <a:r>
              <a:rPr lang="en-US" sz="2400" i="1" baseline="-25000" dirty="0">
                <a:solidFill>
                  <a:srgbClr val="FFFFFF"/>
                </a:solidFill>
                <a:latin typeface="Corbel"/>
              </a:rPr>
              <a:t>i</a:t>
            </a: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4896036" y="5125381"/>
            <a:ext cx="216024" cy="216024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822872" y="6283896"/>
            <a:ext cx="4219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2400" b="1" dirty="0" smtClean="0">
                <a:solidFill>
                  <a:srgbClr val="FFFFFF"/>
                </a:solidFill>
                <a:latin typeface="Corbel"/>
              </a:rPr>
              <a:t>R</a:t>
            </a:r>
            <a:r>
              <a:rPr lang="en-US" sz="2400" i="1" baseline="-25000" dirty="0" err="1" smtClean="0">
                <a:solidFill>
                  <a:srgbClr val="FFFFFF"/>
                </a:solidFill>
                <a:latin typeface="Corbel"/>
              </a:rPr>
              <a:t>i</a:t>
            </a:r>
            <a:endParaRPr lang="en-US" sz="2400" i="1" baseline="-25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Heuristic “behind”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Record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/>
              <a:t> rejected from interpolation at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if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is “behind”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0413" y="2374209"/>
            <a:ext cx="7123175" cy="345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caching </a:t>
            </a:r>
            <a:r>
              <a:rPr lang="en-US" dirty="0" err="1" smtClean="0"/>
              <a:t>pseudocode</a:t>
            </a:r>
            <a:endParaRPr lang="en-US" dirty="0"/>
          </a:p>
        </p:txBody>
      </p:sp>
      <p:sp>
        <p:nvSpPr>
          <p:cNvPr id="47618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7354888" cy="49974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1800" noProof="1" smtClean="0">
              <a:latin typeface="Courier New" pitchFamily="49" charset="0"/>
            </a:endParaRPr>
          </a:p>
          <a:p>
            <a:pPr>
              <a:buFont typeface="Wingdings" pitchFamily="2" charset="2"/>
              <a:buNone/>
            </a:pPr>
            <a:r>
              <a:rPr lang="cs-CZ" sz="2400" noProof="1" smtClean="0">
                <a:latin typeface="Courier New" pitchFamily="49" charset="0"/>
              </a:rPr>
              <a:t>GetIrradiance(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cs-CZ" sz="2400" noProof="1" smtClean="0">
                <a:latin typeface="Courier New" pitchFamily="49" charset="0"/>
              </a:rPr>
              <a:t>):</a:t>
            </a:r>
            <a:endParaRPr lang="cs-CZ" sz="2400" noProof="1">
              <a:latin typeface="Courier New" pitchFamily="49" charset="0"/>
            </a:endParaRPr>
          </a:p>
          <a:p>
            <a:pPr lvl="1">
              <a:buNone/>
            </a:pPr>
            <a:r>
              <a:rPr lang="cs-CZ" sz="2400" noProof="1">
                <a:latin typeface="Courier New" pitchFamily="49" charset="0"/>
              </a:rPr>
              <a:t>Color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 </a:t>
            </a:r>
            <a:r>
              <a:rPr lang="cs-CZ" sz="2400" noProof="1" smtClean="0">
                <a:latin typeface="Courier New" pitchFamily="49" charset="0"/>
              </a:rPr>
              <a:t>InterpolateFromCache(</a:t>
            </a:r>
            <a:r>
              <a:rPr lang="en-US" sz="2400" b="1" noProof="1" smtClean="0">
                <a:latin typeface="Courier New" pitchFamily="49" charset="0"/>
              </a:rPr>
              <a:t>p</a:t>
            </a:r>
            <a:r>
              <a:rPr lang="en-US" sz="2400" noProof="1" smtClean="0">
                <a:latin typeface="Courier New" pitchFamily="49" charset="0"/>
              </a:rPr>
              <a:t>);</a:t>
            </a:r>
            <a:endParaRPr lang="cs-CZ" sz="2400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en-US" sz="2400" b="1" noProof="1" smtClean="0">
                <a:solidFill>
                  <a:srgbClr val="0000FF"/>
                </a:solidFill>
                <a:latin typeface="Courier New" pitchFamily="49" charset="0"/>
              </a:rPr>
              <a:t>i</a:t>
            </a:r>
            <a:r>
              <a:rPr lang="cs-CZ" sz="2400" b="1" noProof="1" smtClean="0">
                <a:solidFill>
                  <a:srgbClr val="0000FF"/>
                </a:solidFill>
                <a:latin typeface="Courier New" pitchFamily="49" charset="0"/>
              </a:rPr>
              <a:t>f</a:t>
            </a:r>
            <a:r>
              <a:rPr lang="cs-CZ" sz="2400" noProof="1" smtClean="0">
                <a:latin typeface="Courier New" pitchFamily="49" charset="0"/>
              </a:rPr>
              <a:t>(</a:t>
            </a:r>
            <a:r>
              <a:rPr lang="en-US" sz="2400" noProof="1" smtClean="0">
                <a:latin typeface="Courier New" pitchFamily="49" charset="0"/>
              </a:rPr>
              <a:t> </a:t>
            </a:r>
            <a:r>
              <a:rPr lang="cs-CZ" sz="2400" noProof="1" smtClean="0">
                <a:latin typeface="Courier New" pitchFamily="49" charset="0"/>
              </a:rPr>
              <a:t>E</a:t>
            </a:r>
            <a:r>
              <a:rPr lang="en-US" sz="2400" noProof="1" smtClean="0">
                <a:latin typeface="Courier New" pitchFamily="49" charset="0"/>
              </a:rPr>
              <a:t> == invalid</a:t>
            </a:r>
            <a:r>
              <a:rPr lang="cs-CZ" sz="2400" noProof="1" smtClean="0">
                <a:latin typeface="Courier New" pitchFamily="49" charset="0"/>
              </a:rPr>
              <a:t> </a:t>
            </a:r>
            <a:r>
              <a:rPr lang="cs-CZ" sz="2400" noProof="1">
                <a:latin typeface="Courier New" pitchFamily="49" charset="0"/>
              </a:rPr>
              <a:t>)</a:t>
            </a: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E = </a:t>
            </a:r>
            <a:r>
              <a:rPr lang="cs-CZ" noProof="1" smtClean="0">
                <a:latin typeface="Courier New" pitchFamily="49" charset="0"/>
              </a:rPr>
              <a:t>SampleHemisphere(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1143000" lvl="2" indent="-228600">
              <a:buFont typeface="Wingdings" pitchFamily="2" charset="2"/>
              <a:buNone/>
            </a:pPr>
            <a:r>
              <a:rPr lang="cs-CZ" noProof="1">
                <a:latin typeface="Courier New" pitchFamily="49" charset="0"/>
              </a:rPr>
              <a:t>InsertIntoCache(E</a:t>
            </a:r>
            <a:r>
              <a:rPr lang="cs-CZ" noProof="1" smtClean="0">
                <a:latin typeface="Courier New" pitchFamily="49" charset="0"/>
              </a:rPr>
              <a:t>,</a:t>
            </a:r>
            <a:r>
              <a:rPr lang="en-US" noProof="1" smtClean="0">
                <a:latin typeface="Courier New" pitchFamily="49" charset="0"/>
              </a:rPr>
              <a:t> </a:t>
            </a:r>
            <a:r>
              <a:rPr lang="en-US" b="1" noProof="1" smtClean="0">
                <a:latin typeface="Courier New" pitchFamily="49" charset="0"/>
              </a:rPr>
              <a:t>p</a:t>
            </a:r>
            <a:r>
              <a:rPr lang="cs-CZ" noProof="1" smtClean="0">
                <a:latin typeface="Courier New" pitchFamily="49" charset="0"/>
              </a:rPr>
              <a:t>);</a:t>
            </a:r>
            <a:endParaRPr lang="cs-CZ" noProof="1">
              <a:latin typeface="Courier New" pitchFamily="49" charset="0"/>
            </a:endParaRPr>
          </a:p>
          <a:p>
            <a:pPr marL="742950" lvl="1" indent="-285750">
              <a:buFont typeface="Wingdings" pitchFamily="2" charset="2"/>
              <a:buNone/>
            </a:pPr>
            <a:r>
              <a:rPr lang="cs-CZ" sz="2400" b="1" noProof="1">
                <a:solidFill>
                  <a:srgbClr val="0000FF"/>
                </a:solidFill>
                <a:latin typeface="Courier New" pitchFamily="49" charset="0"/>
              </a:rPr>
              <a:t>return</a:t>
            </a:r>
            <a:r>
              <a:rPr lang="cs-CZ" sz="2400" noProof="1">
                <a:latin typeface="Courier New" pitchFamily="49" charset="0"/>
              </a:rPr>
              <a:t> E;</a:t>
            </a:r>
          </a:p>
          <a:p>
            <a:pPr marL="742950" lvl="1" indent="-285750"/>
            <a:endParaRPr lang="en-US" sz="1800" dirty="0">
              <a:latin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371600" y="28956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14400" y="2030104"/>
            <a:ext cx="63246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1600" y="3352800"/>
            <a:ext cx="4572000" cy="381000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Kvíz 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Picture 2" descr="D:\Teksten\agibook-slides\7\7-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288" y="2276872"/>
            <a:ext cx="8839200" cy="262413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380312" y="2276872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© F. </a:t>
            </a:r>
            <a:r>
              <a:rPr lang="en-US" dirty="0" err="1">
                <a:latin typeface="+mj-lt"/>
              </a:rPr>
              <a:t>Suykens</a:t>
            </a:r>
            <a:endParaRPr lang="en-GB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9552" y="494116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Path tracing</a:t>
            </a:r>
            <a:endParaRPr lang="en-US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880" y="4941168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Light tracing</a:t>
            </a:r>
            <a:endParaRPr lang="en-US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9629" y="4941168"/>
            <a:ext cx="27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+mj-lt"/>
              </a:rPr>
              <a:t>Bidirectional path tracing</a:t>
            </a:r>
            <a:endParaRPr lang="en-US">
              <a:latin typeface="+mj-lt"/>
            </a:endParaRPr>
          </a:p>
        </p:txBody>
      </p:sp>
      <p:grpSp>
        <p:nvGrpSpPr>
          <p:cNvPr id="12" name="Group 13"/>
          <p:cNvGrpSpPr/>
          <p:nvPr/>
        </p:nvGrpSpPr>
        <p:grpSpPr>
          <a:xfrm>
            <a:off x="971600" y="4365104"/>
            <a:ext cx="5764720" cy="1800200"/>
            <a:chOff x="971600" y="4365104"/>
            <a:chExt cx="5764720" cy="1800200"/>
          </a:xfrm>
        </p:grpSpPr>
        <p:sp>
          <p:nvSpPr>
            <p:cNvPr id="11" name="TextBox 10"/>
            <p:cNvSpPr txBox="1"/>
            <p:nvPr/>
          </p:nvSpPr>
          <p:spPr>
            <a:xfrm>
              <a:off x="971600" y="5703639"/>
              <a:ext cx="5764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 smtClean="0">
                  <a:latin typeface="+mj-lt"/>
                </a:rPr>
                <a:t>Kvíz: Proč je skleněná koule černá?</a:t>
              </a:r>
              <a:endParaRPr lang="en-US" sz="2400" b="1" dirty="0">
                <a:latin typeface="+mj-l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771800" y="4365104"/>
              <a:ext cx="1584176" cy="12961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record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r>
              <a:rPr lang="en-US" dirty="0" smtClean="0"/>
              <a:t>Vector3 position</a:t>
            </a:r>
          </a:p>
          <a:p>
            <a:r>
              <a:rPr lang="en-US" dirty="0" smtClean="0"/>
              <a:t>Vector3 normal</a:t>
            </a:r>
          </a:p>
          <a:p>
            <a:r>
              <a:rPr lang="en-US" dirty="0" smtClean="0"/>
              <a:t>float R</a:t>
            </a:r>
          </a:p>
          <a:p>
            <a:r>
              <a:rPr lang="en-US" dirty="0" smtClean="0"/>
              <a:t>Color E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dEdP</a:t>
            </a:r>
            <a:r>
              <a:rPr lang="en-US" dirty="0" smtClean="0"/>
              <a:t>[3]</a:t>
            </a:r>
          </a:p>
          <a:p>
            <a:r>
              <a:rPr lang="en-US" dirty="0" smtClean="0"/>
              <a:t>Color </a:t>
            </a:r>
            <a:r>
              <a:rPr lang="en-US" dirty="0" err="1" smtClean="0"/>
              <a:t>dEdN</a:t>
            </a:r>
            <a:r>
              <a:rPr lang="en-US" dirty="0" smtClean="0"/>
              <a:t>[3] </a:t>
            </a:r>
            <a:endParaRPr lang="en-US" dirty="0"/>
          </a:p>
        </p:txBody>
      </p:sp>
      <p:sp>
        <p:nvSpPr>
          <p:cNvPr id="11" name="Text Placeholder 9"/>
          <p:cNvSpPr txBox="1">
            <a:spLocks/>
          </p:cNvSpPr>
          <p:nvPr/>
        </p:nvSpPr>
        <p:spPr bwMode="auto">
          <a:xfrm>
            <a:off x="4419600" y="1600200"/>
            <a:ext cx="4495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Position in space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Normal at `position’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Validity radius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Stored irradiance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translation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Gradient </a:t>
            </a:r>
            <a:r>
              <a:rPr lang="en-US" sz="3100" kern="0" dirty="0" err="1" smtClean="0">
                <a:solidFill>
                  <a:srgbClr val="FFFFFF"/>
                </a:solidFill>
                <a:latin typeface="Corbel"/>
              </a:rPr>
              <a:t>w.r.t</a:t>
            </a: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. rotation</a:t>
            </a:r>
            <a:endParaRPr lang="en-US" sz="3100" kern="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0672-66BB-4F44-AB1B-3D2BD05B2B8D}" type="slidenum">
              <a:rPr lang="en-US" altLang="en-US" smtClean="0">
                <a:solidFill>
                  <a:srgbClr val="FFFFFF"/>
                </a:solidFill>
              </a:rPr>
              <a:pPr/>
              <a:t>30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/>
              <a:t>Irradiance </a:t>
            </a:r>
            <a:r>
              <a:rPr lang="en-US" dirty="0" smtClean="0"/>
              <a:t>cache data structure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077200" cy="4530725"/>
          </a:xfrm>
        </p:spPr>
        <p:txBody>
          <a:bodyPr/>
          <a:lstStyle/>
          <a:p>
            <a:r>
              <a:rPr lang="en-US" dirty="0" smtClean="0"/>
              <a:t>Requirements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incremental updates </a:t>
            </a:r>
            <a:br>
              <a:rPr lang="en-US" dirty="0" smtClean="0"/>
            </a:br>
            <a:r>
              <a:rPr lang="en-US" dirty="0" smtClean="0"/>
              <a:t>(records stored on the fly)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Fast query for all records (spheres) overlapping a given point </a:t>
            </a:r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0672-66BB-4F44-AB1B-3D2BD05B2B8D}" type="slidenum">
              <a:rPr lang="en-US" altLang="en-US" smtClean="0">
                <a:solidFill>
                  <a:srgbClr val="FFFFFF"/>
                </a:solidFill>
              </a:rPr>
              <a:pPr/>
              <a:t>31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57200" y="974725"/>
            <a:ext cx="4240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InsertIntoCache(E, p);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752600"/>
            <a:ext cx="3853421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0672-66BB-4F44-AB1B-3D2BD05B2B8D}" type="slidenum">
              <a:rPr lang="en-US" altLang="en-US" smtClean="0">
                <a:solidFill>
                  <a:srgbClr val="FFFFFF"/>
                </a:solidFill>
              </a:rPr>
              <a:pPr/>
              <a:t>32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5725"/>
            <a:ext cx="8142288" cy="857250"/>
          </a:xfrm>
        </p:spPr>
        <p:txBody>
          <a:bodyPr/>
          <a:lstStyle/>
          <a:p>
            <a:r>
              <a:rPr lang="en-US" dirty="0" smtClean="0"/>
              <a:t>Data structure: </a:t>
            </a:r>
            <a:r>
              <a:rPr lang="en-US" dirty="0" err="1" smtClean="0"/>
              <a:t>Octree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10000" cy="4530725"/>
          </a:xfrm>
        </p:spPr>
        <p:txBody>
          <a:bodyPr/>
          <a:lstStyle/>
          <a:p>
            <a:endParaRPr lang="en-US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7162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911057"/>
            <a:ext cx="2549169" cy="279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7200" y="996950"/>
            <a:ext cx="6519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noProof="1" smtClean="0">
                <a:solidFill>
                  <a:srgbClr val="FFFFFF"/>
                </a:solidFill>
                <a:latin typeface="Corbel"/>
              </a:rPr>
              <a:t>back to …  </a:t>
            </a: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D0672-66BB-4F44-AB1B-3D2BD05B2B8D}" type="slidenum">
              <a:rPr lang="en-US" altLang="en-US" smtClean="0">
                <a:solidFill>
                  <a:srgbClr val="FFFFFF"/>
                </a:solidFill>
              </a:rPr>
              <a:pPr/>
              <a:t>33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latin typeface="Corbel"/>
              </a:rPr>
              <a:t>PG III (NPGR010) - J. Křivánek 2013</a:t>
            </a:r>
            <a:endParaRPr lang="en-US" alt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71600"/>
            <a:ext cx="2286000" cy="2286000"/>
          </a:xfrm>
          <a:prstGeom prst="rect">
            <a:avLst/>
          </a:prstGeom>
          <a:noFill/>
        </p:spPr>
      </p:pic>
      <p:pic>
        <p:nvPicPr>
          <p:cNvPr id="393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371600"/>
            <a:ext cx="2286000" cy="2286000"/>
          </a:xfrm>
          <a:prstGeom prst="rect">
            <a:avLst/>
          </a:prstGeom>
          <a:noFill/>
        </p:spPr>
      </p:pic>
      <p:sp>
        <p:nvSpPr>
          <p:cNvPr id="393221" name="AutoShape 5"/>
          <p:cNvSpPr>
            <a:spLocks noChangeArrowheads="1"/>
          </p:cNvSpPr>
          <p:nvPr/>
        </p:nvSpPr>
        <p:spPr bwMode="auto">
          <a:xfrm>
            <a:off x="4165600" y="2286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0863" y="3886200"/>
            <a:ext cx="2286000" cy="2286000"/>
          </a:xfrm>
          <a:prstGeom prst="rect">
            <a:avLst/>
          </a:prstGeom>
          <a:noFill/>
        </p:spPr>
      </p:pic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886200"/>
            <a:ext cx="25066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3225" name="Text Box 9"/>
          <p:cNvSpPr txBox="1">
            <a:spLocks noChangeArrowheads="1"/>
          </p:cNvSpPr>
          <p:nvPr/>
        </p:nvSpPr>
        <p:spPr bwMode="auto">
          <a:xfrm>
            <a:off x="1766248" y="3337172"/>
            <a:ext cx="13756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no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93226" name="Text Box 10"/>
          <p:cNvSpPr txBox="1">
            <a:spLocks noChangeArrowheads="1"/>
          </p:cNvSpPr>
          <p:nvPr/>
        </p:nvSpPr>
        <p:spPr bwMode="auto">
          <a:xfrm>
            <a:off x="4800600" y="3337172"/>
            <a:ext cx="1552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orbel"/>
              </a:rPr>
              <a:t>with gradients</a:t>
            </a:r>
            <a:endParaRPr lang="en-US" dirty="0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gradients</a:t>
            </a:r>
            <a:endParaRPr lang="en-US" dirty="0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602163"/>
          </a:xfrm>
        </p:spPr>
        <p:txBody>
          <a:bodyPr/>
          <a:lstStyle/>
          <a:p>
            <a:r>
              <a:rPr lang="en-US" dirty="0" smtClean="0"/>
              <a:t>Essential for smooth interpolation</a:t>
            </a:r>
            <a:endParaRPr lang="cs-CZ" dirty="0"/>
          </a:p>
          <a:p>
            <a:endParaRPr lang="cs-CZ" dirty="0"/>
          </a:p>
          <a:p>
            <a:r>
              <a:rPr lang="en-US" dirty="0" smtClean="0"/>
              <a:t>Calculated during hemisphere sampling</a:t>
            </a:r>
            <a:endParaRPr lang="en-US" dirty="0"/>
          </a:p>
          <a:p>
            <a:pPr marL="742950" lvl="1" indent="-285750"/>
            <a:r>
              <a:rPr lang="en-US" dirty="0" smtClean="0"/>
              <a:t>i.e. no extra rays, little overhead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Stored as a part of the record in the cache</a:t>
            </a:r>
            <a:endParaRPr lang="cs-CZ" dirty="0"/>
          </a:p>
          <a:p>
            <a:endParaRPr lang="en-US" dirty="0" smtClean="0"/>
          </a:p>
          <a:p>
            <a:r>
              <a:rPr lang="en-US" dirty="0" smtClean="0"/>
              <a:t>Used in interpolation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798" y="998561"/>
            <a:ext cx="8574405" cy="534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 gradient formula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508" y="1121593"/>
            <a:ext cx="6726985" cy="146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958" y="2971800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75" y="1143000"/>
            <a:ext cx="8635851" cy="490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 gradient formula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73" y="1041679"/>
            <a:ext cx="8688254" cy="223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4824"/>
            <a:ext cx="5117372" cy="335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Kvíz 2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</a:t>
            </a:r>
            <a:r>
              <a:rPr lang="cs-CZ" dirty="0" smtClean="0"/>
              <a:t>č BPT neumí zobrazit kaustiku na dně bazénu (bodové světlo, </a:t>
            </a:r>
            <a:r>
              <a:rPr lang="cs-CZ" dirty="0" err="1" smtClean="0"/>
              <a:t>pinhole</a:t>
            </a:r>
            <a:r>
              <a:rPr lang="cs-CZ" dirty="0" smtClean="0"/>
              <a:t> kamera)?</a:t>
            </a:r>
          </a:p>
          <a:p>
            <a:endParaRPr lang="cs-CZ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interpolation</a:t>
            </a:r>
            <a:r>
              <a:rPr lang="cs-CZ" dirty="0" smtClean="0"/>
              <a:t> w/ grads</a:t>
            </a:r>
            <a:endParaRPr lang="en-US" dirty="0"/>
          </a:p>
        </p:txBody>
      </p:sp>
      <p:sp>
        <p:nvSpPr>
          <p:cNvPr id="372749" name="Rectangle 13"/>
          <p:cNvSpPr>
            <a:spLocks noChangeArrowheads="1"/>
          </p:cNvSpPr>
          <p:nvPr/>
        </p:nvSpPr>
        <p:spPr bwMode="auto">
          <a:xfrm>
            <a:off x="457200" y="996950"/>
            <a:ext cx="5346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noProof="1" smtClean="0">
                <a:solidFill>
                  <a:srgbClr val="FFFFFF"/>
                </a:solidFill>
                <a:latin typeface="Courier New" pitchFamily="49" charset="0"/>
              </a:rPr>
              <a:t>E = InterpolateFromCache(p)</a:t>
            </a:r>
            <a:endParaRPr lang="en-US" sz="2400" b="1" dirty="0">
              <a:solidFill>
                <a:srgbClr val="FFFFFF"/>
              </a:solidFill>
              <a:latin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1523" y="1468384"/>
            <a:ext cx="4110477" cy="211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55613" y="1598613"/>
            <a:ext cx="5868987" cy="5030787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3100" kern="0" dirty="0" smtClean="0">
                <a:solidFill>
                  <a:srgbClr val="FFFFFF"/>
                </a:solidFill>
                <a:latin typeface="Corbel"/>
              </a:rPr>
              <a:t>Weighted average: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defRPr/>
            </a:pPr>
            <a:endParaRPr lang="en-US" sz="3100" kern="0" dirty="0" smtClean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206" y="4346632"/>
            <a:ext cx="7461588" cy="45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91CD84-6A4F-4F23-96C6-1BABBB692B3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hangingPunct="0"/>
            <a:r>
              <a:rPr lang="en-US" smtClean="0">
                <a:solidFill>
                  <a:srgbClr val="FFFFFF"/>
                </a:solidFill>
                <a:latin typeface="Arial" charset="0"/>
              </a:rPr>
              <a:t>PG III (NPGR010) - J. Křivánek 2013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4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196975"/>
            <a:ext cx="3960813" cy="3960813"/>
          </a:xfrm>
          <a:prstGeom prst="rect">
            <a:avLst/>
          </a:prstGeom>
          <a:noFill/>
        </p:spPr>
      </p:pic>
      <p:pic>
        <p:nvPicPr>
          <p:cNvPr id="404485" name="Picture 5" descr="sibeni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196975"/>
            <a:ext cx="3959225" cy="3959225"/>
          </a:xfrm>
          <a:prstGeom prst="rect">
            <a:avLst/>
          </a:prstGeom>
          <a:noFill/>
        </p:spPr>
      </p:pic>
      <p:sp>
        <p:nvSpPr>
          <p:cNvPr id="404489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4490" name="Picture 10" descr="sponza-recpos-hdr-view_dep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510088"/>
            <a:ext cx="2232025" cy="2232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4491" name="Picture 11" descr="sponz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4508500"/>
            <a:ext cx="2230437" cy="2230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Irradiance </a:t>
            </a:r>
            <a:r>
              <a:rPr lang="en-US" dirty="0" smtClean="0"/>
              <a:t>c</a:t>
            </a:r>
            <a:r>
              <a:rPr lang="cs-CZ" dirty="0" smtClean="0"/>
              <a:t>aching </a:t>
            </a:r>
            <a:r>
              <a:rPr lang="en-US" dirty="0" smtClean="0"/>
              <a:t>e</a:t>
            </a:r>
            <a:r>
              <a:rPr lang="cs-CZ" dirty="0" smtClean="0"/>
              <a:t>xamples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 charset="0"/>
              </a:rPr>
              <a:t>Image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credit: Eric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</a:rPr>
              <a:t>Tabellion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, PDI DreamWorks</a:t>
            </a:r>
            <a:endParaRPr lang="cs-CZ" sz="1600" dirty="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274286" cy="98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820" y="2839802"/>
            <a:ext cx="6128361" cy="33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</a:t>
            </a:r>
            <a:endParaRPr lang="en-US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b="2144"/>
          <a:stretch>
            <a:fillRect/>
          </a:stretch>
        </p:blipFill>
        <p:spPr bwMode="auto">
          <a:xfrm>
            <a:off x="3303896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 b="1510"/>
          <a:stretch>
            <a:fillRect/>
          </a:stretch>
        </p:blipFill>
        <p:spPr bwMode="auto">
          <a:xfrm>
            <a:off x="97808" y="1703070"/>
            <a:ext cx="273748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 b="1030"/>
          <a:stretch>
            <a:fillRect/>
          </a:stretch>
        </p:blipFill>
        <p:spPr bwMode="auto">
          <a:xfrm>
            <a:off x="6504296" y="1703070"/>
            <a:ext cx="2566035" cy="347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982640" y="2886496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=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752" y="2895600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sz="6000" dirty="0" smtClean="0">
                <a:solidFill>
                  <a:srgbClr val="FFFFFF"/>
                </a:solidFill>
                <a:latin typeface="Corbel"/>
              </a:rPr>
              <a:t>x</a:t>
            </a:r>
            <a:endParaRPr lang="en-US" sz="6000" dirty="0">
              <a:solidFill>
                <a:srgbClr val="FFFFFF"/>
              </a:solidFill>
              <a:latin typeface="Corbe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Ambient </a:t>
            </a:r>
            <a:r>
              <a:rPr lang="en-US" dirty="0" smtClean="0"/>
              <a:t>o</a:t>
            </a:r>
            <a:r>
              <a:rPr lang="cs-CZ" dirty="0" smtClean="0"/>
              <a:t>cclusion </a:t>
            </a:r>
            <a:r>
              <a:rPr lang="en-US" dirty="0" smtClean="0"/>
              <a:t>c</a:t>
            </a:r>
            <a:r>
              <a:rPr lang="cs-CZ" dirty="0" smtClean="0"/>
              <a:t>aching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315" y="1905000"/>
            <a:ext cx="2737485" cy="355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62285"/>
            <a:ext cx="2514600" cy="344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Fast indirect illumination of diffuse surfaces</a:t>
            </a:r>
          </a:p>
          <a:p>
            <a:pPr lvl="1"/>
            <a:r>
              <a:rPr lang="en-US" dirty="0" smtClean="0"/>
              <a:t>Spar</a:t>
            </a:r>
            <a:r>
              <a:rPr lang="cs-CZ" dirty="0" smtClean="0"/>
              <a:t>se sampling </a:t>
            </a:r>
            <a:r>
              <a:rPr lang="en-US" dirty="0" smtClean="0"/>
              <a:t>&amp; </a:t>
            </a:r>
            <a:r>
              <a:rPr lang="cs-CZ" dirty="0" smtClean="0"/>
              <a:t>fast interpolation</a:t>
            </a:r>
          </a:p>
          <a:p>
            <a:endParaRPr lang="en-US" dirty="0" smtClean="0"/>
          </a:p>
          <a:p>
            <a:r>
              <a:rPr lang="en-US" dirty="0" smtClean="0"/>
              <a:t>Biased</a:t>
            </a:r>
          </a:p>
          <a:p>
            <a:r>
              <a:rPr lang="en-US" dirty="0" smtClean="0"/>
              <a:t>Not consistent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Tons of implementation details that I did not discuss here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Conclusion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Practical Global Illumination with Irradiance Caching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SIGGRAPH Course: 2008</a:t>
            </a:r>
            <a:r>
              <a:rPr lang="cs-CZ" dirty="0" smtClean="0"/>
              <a:t>, </a:t>
            </a:r>
            <a:r>
              <a:rPr lang="en-US" dirty="0" smtClean="0"/>
              <a:t>K</a:t>
            </a:r>
            <a:r>
              <a:rPr lang="cs-CZ" dirty="0" smtClean="0"/>
              <a:t>řivánek et al.</a:t>
            </a:r>
            <a:r>
              <a:rPr lang="en-US" dirty="0" smtClean="0"/>
              <a:t/>
            </a:r>
            <a:br>
              <a:rPr lang="en-US" dirty="0" smtClean="0"/>
            </a:br>
            <a:endParaRPr lang="cs-CZ" dirty="0" smtClean="0"/>
          </a:p>
          <a:p>
            <a:pPr lvl="1"/>
            <a:r>
              <a:rPr lang="cs-CZ" dirty="0" smtClean="0"/>
              <a:t>Book</a:t>
            </a:r>
            <a:r>
              <a:rPr lang="en-US" dirty="0" smtClean="0"/>
              <a:t>, 2009</a:t>
            </a:r>
            <a:r>
              <a:rPr lang="cs-CZ" dirty="0" smtClean="0"/>
              <a:t>, Křivánek  </a:t>
            </a:r>
            <a:r>
              <a:rPr lang="en-US" dirty="0" smtClean="0"/>
              <a:t>&amp; </a:t>
            </a:r>
            <a:r>
              <a:rPr lang="en-US" dirty="0" err="1" smtClean="0"/>
              <a:t>Gautron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Both give references to further resources</a:t>
            </a:r>
            <a:endParaRPr lang="cs-CZ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Bodové globální osvětlení</a:t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en-US" b="1" dirty="0" smtClean="0"/>
              <a:t>Point-based Global Illumination</a:t>
            </a:r>
            <a:r>
              <a:rPr lang="cs-CZ" b="1" dirty="0" smtClean="0"/>
              <a:t>)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Obrázek 8" descr="cornellpoo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313"/>
            <a:ext cx="471805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</a:t>
            </a:r>
            <a:r>
              <a:rPr lang="en-US" dirty="0" smtClean="0"/>
              <a:t>SDS</a:t>
            </a:r>
            <a:r>
              <a:rPr lang="cs-CZ" dirty="0" smtClean="0"/>
              <a:t> cesty</a:t>
            </a:r>
            <a:endParaRPr lang="en-US" dirty="0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667650" name="Rovnice" r:id="rId4" imgW="114120" imgH="215640" progId="Equation.3">
              <p:embed/>
            </p:oleObj>
          </a:graphicData>
        </a:graphic>
      </p:graphicFrame>
      <p:pic>
        <p:nvPicPr>
          <p:cNvPr id="7173" name="Zástupný symbol pro obsah 5" descr="photonmapping_renderBitch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6250" y="2786063"/>
            <a:ext cx="4572000" cy="3429000"/>
          </a:xfrm>
        </p:spPr>
      </p:pic>
      <p:sp>
        <p:nvSpPr>
          <p:cNvPr id="7174" name="TextovéPole 6"/>
          <p:cNvSpPr txBox="1">
            <a:spLocks noChangeArrowheads="1"/>
          </p:cNvSpPr>
          <p:nvPr/>
        </p:nvSpPr>
        <p:spPr bwMode="auto">
          <a:xfrm>
            <a:off x="6931025" y="6215063"/>
            <a:ext cx="21129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cs-CZ" dirty="0">
                <a:latin typeface="+mn-lt"/>
              </a:rPr>
              <a:t>Wojciech Jarosz</a:t>
            </a:r>
            <a:endParaRPr lang="en-US" dirty="0">
              <a:latin typeface="+mn-lt"/>
            </a:endParaRPr>
          </a:p>
        </p:txBody>
      </p:sp>
      <p:sp>
        <p:nvSpPr>
          <p:cNvPr id="7176" name="TextovéPole 10"/>
          <p:cNvSpPr txBox="1">
            <a:spLocks noChangeArrowheads="1"/>
          </p:cNvSpPr>
          <p:nvPr/>
        </p:nvSpPr>
        <p:spPr bwMode="auto">
          <a:xfrm>
            <a:off x="214313" y="4929188"/>
            <a:ext cx="1712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© </a:t>
            </a:r>
            <a:r>
              <a:rPr lang="en-US" dirty="0" err="1">
                <a:latin typeface="+mn-lt"/>
              </a:rPr>
              <a:t>H.W.Jensen</a:t>
            </a:r>
            <a:endParaRPr lang="en-GB" dirty="0"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Bodové globální osvětlení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Původní myšlenka</a:t>
            </a:r>
          </a:p>
          <a:p>
            <a:pPr lvl="1"/>
            <a:r>
              <a:rPr lang="fr-FR" dirty="0" smtClean="0"/>
              <a:t>M. Bunnell, “Dynamic ambient occlusion</a:t>
            </a:r>
            <a:r>
              <a:rPr lang="cs-CZ" dirty="0" smtClean="0"/>
              <a:t> </a:t>
            </a:r>
            <a:r>
              <a:rPr lang="en-US" dirty="0" smtClean="0"/>
              <a:t>and indirect lighting”, GPU Gems 2</a:t>
            </a:r>
          </a:p>
          <a:p>
            <a:endParaRPr lang="cs-CZ" dirty="0" smtClean="0"/>
          </a:p>
          <a:p>
            <a:r>
              <a:rPr lang="cs-CZ" b="1" dirty="0" smtClean="0"/>
              <a:t>Aplikace pro </a:t>
            </a:r>
            <a:r>
              <a:rPr lang="cs-CZ" b="1" dirty="0" err="1" smtClean="0"/>
              <a:t>rendering</a:t>
            </a:r>
            <a:r>
              <a:rPr lang="cs-CZ" b="1" dirty="0" smtClean="0"/>
              <a:t> ve filmu</a:t>
            </a:r>
            <a:endParaRPr lang="cs-CZ" dirty="0" smtClean="0"/>
          </a:p>
          <a:p>
            <a:pPr lvl="1"/>
            <a:r>
              <a:rPr lang="cs-CZ" dirty="0" smtClean="0"/>
              <a:t>P. </a:t>
            </a:r>
            <a:r>
              <a:rPr lang="cs-CZ" dirty="0" err="1" smtClean="0"/>
              <a:t>Christensen</a:t>
            </a:r>
            <a:r>
              <a:rPr lang="cs-CZ" dirty="0" smtClean="0"/>
              <a:t>, “Point-</a:t>
            </a:r>
            <a:r>
              <a:rPr lang="cs-CZ" dirty="0" err="1" smtClean="0"/>
              <a:t>based</a:t>
            </a:r>
            <a:r>
              <a:rPr lang="cs-CZ" dirty="0" smtClean="0"/>
              <a:t> </a:t>
            </a:r>
            <a:r>
              <a:rPr lang="cs-CZ" dirty="0" err="1" smtClean="0"/>
              <a:t>approximate</a:t>
            </a:r>
            <a:r>
              <a:rPr lang="cs-CZ" dirty="0" smtClean="0"/>
              <a:t> </a:t>
            </a:r>
            <a:r>
              <a:rPr lang="en-US" dirty="0" smtClean="0"/>
              <a:t>color bleeding”, Pixar tech memo #08-01</a:t>
            </a:r>
          </a:p>
          <a:p>
            <a:endParaRPr lang="cs-CZ" dirty="0" smtClean="0"/>
          </a:p>
          <a:p>
            <a:r>
              <a:rPr lang="cs-CZ" b="1" dirty="0" smtClean="0"/>
              <a:t>Real-</a:t>
            </a:r>
            <a:r>
              <a:rPr lang="cs-CZ" b="1" dirty="0" err="1" smtClean="0"/>
              <a:t>time</a:t>
            </a:r>
            <a:r>
              <a:rPr lang="cs-CZ" b="1" dirty="0" smtClean="0"/>
              <a:t> implementace</a:t>
            </a:r>
            <a:r>
              <a:rPr lang="cs-CZ" dirty="0" smtClean="0"/>
              <a:t> (CUDA)</a:t>
            </a:r>
          </a:p>
          <a:p>
            <a:pPr lvl="1"/>
            <a:r>
              <a:rPr lang="da-DK" dirty="0" smtClean="0"/>
              <a:t>T. Ritschel et al, “Micro-rendering for</a:t>
            </a:r>
            <a:r>
              <a:rPr lang="cs-CZ" dirty="0" smtClean="0"/>
              <a:t> </a:t>
            </a:r>
            <a:r>
              <a:rPr lang="cs-CZ" dirty="0" err="1" smtClean="0"/>
              <a:t>scalable</a:t>
            </a:r>
            <a:r>
              <a:rPr lang="cs-CZ" dirty="0" smtClean="0"/>
              <a:t>, </a:t>
            </a:r>
            <a:r>
              <a:rPr lang="cs-CZ" dirty="0" err="1" smtClean="0"/>
              <a:t>parallel</a:t>
            </a:r>
            <a:r>
              <a:rPr lang="cs-CZ" dirty="0" smtClean="0"/>
              <a:t> </a:t>
            </a: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gathering</a:t>
            </a:r>
            <a:r>
              <a:rPr lang="cs-CZ" dirty="0" smtClean="0"/>
              <a:t>”, SIGGRAPH </a:t>
            </a:r>
            <a:r>
              <a:rPr lang="cs-CZ" dirty="0" err="1" smtClean="0"/>
              <a:t>Asia</a:t>
            </a:r>
            <a:r>
              <a:rPr lang="cs-CZ" dirty="0" smtClean="0"/>
              <a:t> 2009</a:t>
            </a:r>
          </a:p>
          <a:p>
            <a:pPr lvl="1"/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Bodové globální osvětlení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7140" y="1143000"/>
            <a:ext cx="4687904" cy="468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pieren 45"/>
          <p:cNvGrpSpPr/>
          <p:nvPr/>
        </p:nvGrpSpPr>
        <p:grpSpPr>
          <a:xfrm>
            <a:off x="674406" y="3854464"/>
            <a:ext cx="1833546" cy="1976438"/>
            <a:chOff x="381000" y="3357562"/>
            <a:chExt cx="1833546" cy="19764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3784600"/>
              <a:ext cx="1549400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4" name="Gerade Verbindung mit Pfeil 10"/>
            <p:cNvCxnSpPr>
              <a:stCxn id="13" idx="3"/>
            </p:cNvCxnSpPr>
            <p:nvPr/>
          </p:nvCxnSpPr>
          <p:spPr>
            <a:xfrm flipV="1">
              <a:off x="1930400" y="3357562"/>
              <a:ext cx="284146" cy="1201738"/>
            </a:xfrm>
            <a:prstGeom prst="bentConnector2">
              <a:avLst/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42"/>
          <p:cNvGrpSpPr/>
          <p:nvPr/>
        </p:nvGrpSpPr>
        <p:grpSpPr>
          <a:xfrm>
            <a:off x="6342840" y="2630501"/>
            <a:ext cx="2343960" cy="1549400"/>
            <a:chOff x="6049434" y="2133599"/>
            <a:chExt cx="2343960" cy="1549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16" y="2133599"/>
              <a:ext cx="1535378" cy="1549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7" name="Gerade Verbindung mit Pfeil 10"/>
            <p:cNvCxnSpPr>
              <a:stCxn id="16" idx="1"/>
            </p:cNvCxnSpPr>
            <p:nvPr/>
          </p:nvCxnSpPr>
          <p:spPr>
            <a:xfrm rot="10800000" flipV="1">
              <a:off x="6049434" y="2908298"/>
              <a:ext cx="808583" cy="1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D9256A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467544" y="6525344"/>
            <a:ext cx="2395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</a:t>
            </a:r>
            <a:r>
              <a:rPr lang="cs-CZ" sz="1400" dirty="0" err="1" smtClean="0">
                <a:latin typeface="+mj-lt"/>
              </a:rPr>
              <a:t>Tobias</a:t>
            </a:r>
            <a:r>
              <a:rPr lang="cs-CZ" sz="1400" dirty="0" smtClean="0">
                <a:latin typeface="+mj-lt"/>
              </a:rPr>
              <a:t> </a:t>
            </a:r>
            <a:r>
              <a:rPr lang="cs-CZ" sz="1400" dirty="0" err="1" smtClean="0">
                <a:latin typeface="+mj-lt"/>
              </a:rPr>
              <a:t>Ritschel</a:t>
            </a:r>
            <a:endParaRPr lang="cs-CZ" sz="1400" dirty="0">
              <a:latin typeface="+mj-lt"/>
            </a:endParaRPr>
          </a:p>
        </p:txBody>
      </p:sp>
      <p:sp>
        <p:nvSpPr>
          <p:cNvPr id="15" name="Zástupný symbol pro zápatí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423547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Bodové globální osvětlení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24" y="1409700"/>
            <a:ext cx="3362325" cy="251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124" y="2476500"/>
            <a:ext cx="3983076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7544" y="6525344"/>
            <a:ext cx="2441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j-lt"/>
              </a:rPr>
              <a:t>Slide </a:t>
            </a:r>
            <a:r>
              <a:rPr lang="cs-CZ" sz="1400" dirty="0" err="1" smtClean="0">
                <a:latin typeface="+mj-lt"/>
              </a:rPr>
              <a:t>credit</a:t>
            </a:r>
            <a:r>
              <a:rPr lang="cs-CZ" sz="1400" dirty="0" smtClean="0">
                <a:latin typeface="+mj-lt"/>
              </a:rPr>
              <a:t>: Per </a:t>
            </a:r>
            <a:r>
              <a:rPr lang="cs-CZ" sz="1400" dirty="0" err="1" smtClean="0">
                <a:latin typeface="+mj-lt"/>
              </a:rPr>
              <a:t>Christensen</a:t>
            </a:r>
            <a:endParaRPr lang="cs-CZ" sz="1400" dirty="0">
              <a:latin typeface="+mj-lt"/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1003062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r>
              <a:rPr lang="en-US" i="1" dirty="0" smtClean="0"/>
              <a:t>Point-based Global Illumination for Film Production</a:t>
            </a:r>
            <a:r>
              <a:rPr lang="cs-CZ" i="1" dirty="0" smtClean="0"/>
              <a:t> </a:t>
            </a:r>
            <a:br>
              <a:rPr lang="cs-CZ" i="1" dirty="0" smtClean="0"/>
            </a:br>
            <a:r>
              <a:rPr lang="cs-CZ" dirty="0" smtClean="0"/>
              <a:t>(Per </a:t>
            </a:r>
            <a:r>
              <a:rPr lang="cs-CZ" dirty="0" err="1" smtClean="0"/>
              <a:t>Christensen</a:t>
            </a:r>
            <a:r>
              <a:rPr lang="cs-CZ" dirty="0" smtClean="0"/>
              <a:t>, PIXAR)</a:t>
            </a:r>
            <a:endParaRPr lang="cs-CZ" b="1" dirty="0" smtClean="0"/>
          </a:p>
          <a:p>
            <a:pPr lvl="1"/>
            <a:r>
              <a:rPr lang="en-US" i="1" dirty="0" smtClean="0"/>
              <a:t>Ray Tracing vs. Point-based GI for Animated Films</a:t>
            </a:r>
            <a:r>
              <a:rPr lang="cs-CZ" i="1" dirty="0" smtClean="0"/>
              <a:t/>
            </a:r>
            <a:br>
              <a:rPr lang="cs-CZ" i="1" dirty="0" smtClean="0"/>
            </a:br>
            <a:r>
              <a:rPr lang="cs-CZ" dirty="0" smtClean="0"/>
              <a:t> (</a:t>
            </a:r>
            <a:r>
              <a:rPr lang="cs-CZ" dirty="0" err="1" smtClean="0"/>
              <a:t>Eric</a:t>
            </a:r>
            <a:r>
              <a:rPr lang="cs-CZ" dirty="0" smtClean="0"/>
              <a:t> </a:t>
            </a:r>
            <a:r>
              <a:rPr lang="cs-CZ" dirty="0" err="1" smtClean="0"/>
              <a:t>Tabellion</a:t>
            </a:r>
            <a:r>
              <a:rPr lang="cs-CZ" dirty="0" smtClean="0"/>
              <a:t>, PDI </a:t>
            </a:r>
            <a:r>
              <a:rPr lang="cs-CZ" dirty="0" err="1" smtClean="0"/>
              <a:t>Dreamworks</a:t>
            </a:r>
            <a:r>
              <a:rPr lang="cs-CZ" dirty="0" smtClean="0"/>
              <a:t>)</a:t>
            </a:r>
          </a:p>
          <a:p>
            <a:pPr lvl="1">
              <a:buNone/>
            </a:pPr>
            <a:endParaRPr lang="cs-CZ" i="1" dirty="0" smtClean="0"/>
          </a:p>
          <a:p>
            <a:r>
              <a:rPr lang="cs-CZ" dirty="0" err="1" smtClean="0"/>
              <a:t>Ritschel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 </a:t>
            </a:r>
            <a:r>
              <a:rPr lang="cs-CZ" b="1" dirty="0" err="1" smtClean="0"/>
              <a:t>Microrendering</a:t>
            </a:r>
            <a:r>
              <a:rPr lang="cs-CZ" b="1" dirty="0" smtClean="0"/>
              <a:t> </a:t>
            </a:r>
            <a:r>
              <a:rPr lang="en-US" b="1" dirty="0" smtClean="0"/>
              <a:t>for Scalable, Parallel Final Gathering</a:t>
            </a:r>
            <a:r>
              <a:rPr lang="cs-CZ" dirty="0" smtClean="0"/>
              <a:t>, SIGGRAPH </a:t>
            </a:r>
            <a:r>
              <a:rPr lang="cs-CZ" dirty="0" err="1" smtClean="0"/>
              <a:t>Asia</a:t>
            </a:r>
            <a:r>
              <a:rPr lang="cs-CZ" dirty="0" smtClean="0"/>
              <a:t> 2009.</a:t>
            </a:r>
            <a:br>
              <a:rPr lang="cs-CZ" dirty="0" smtClean="0"/>
            </a:br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mpi</a:t>
            </a:r>
            <a:r>
              <a:rPr lang="cs-CZ" dirty="0" smtClean="0">
                <a:hlinkClick r:id="rId3"/>
              </a:rPr>
              <a:t>-</a:t>
            </a:r>
            <a:r>
              <a:rPr lang="cs-CZ" dirty="0" err="1" smtClean="0">
                <a:hlinkClick r:id="rId3"/>
              </a:rPr>
              <a:t>nf.mpg.de</a:t>
            </a:r>
            <a:r>
              <a:rPr lang="cs-CZ" dirty="0" smtClean="0">
                <a:hlinkClick r:id="rId3"/>
              </a:rPr>
              <a:t>/~</a:t>
            </a:r>
            <a:r>
              <a:rPr lang="cs-CZ" dirty="0" err="1" smtClean="0">
                <a:hlinkClick r:id="rId3"/>
              </a:rPr>
              <a:t>ritschel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Microrendering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Path</a:t>
            </a:r>
            <a:r>
              <a:rPr lang="cs-CZ" b="1" dirty="0" smtClean="0"/>
              <a:t> </a:t>
            </a:r>
            <a:r>
              <a:rPr lang="cs-CZ" b="1" dirty="0" err="1" smtClean="0"/>
              <a:t>Tracing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Materiály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Křivánek </a:t>
            </a:r>
            <a:r>
              <a:rPr lang="en-US" dirty="0" smtClean="0"/>
              <a:t>et al.</a:t>
            </a:r>
            <a:r>
              <a:rPr lang="cs-CZ" dirty="0" smtClean="0"/>
              <a:t>:</a:t>
            </a:r>
            <a:r>
              <a:rPr lang="en-US" dirty="0" smtClean="0"/>
              <a:t> </a:t>
            </a:r>
            <a:r>
              <a:rPr lang="en-US" b="1" dirty="0" smtClean="0"/>
              <a:t>Global Illumination Across Industries</a:t>
            </a:r>
            <a:r>
              <a:rPr lang="cs-CZ" dirty="0" smtClean="0"/>
              <a:t>, </a:t>
            </a:r>
            <a:r>
              <a:rPr lang="en-US" dirty="0" smtClean="0"/>
              <a:t>SIGGRAPH 2010 course</a:t>
            </a:r>
            <a:r>
              <a:rPr lang="cs-CZ" dirty="0" smtClean="0"/>
              <a:t>.</a:t>
            </a:r>
            <a:br>
              <a:rPr lang="cs-CZ" dirty="0" smtClean="0"/>
            </a:br>
            <a:r>
              <a:rPr lang="cs-CZ" dirty="0" smtClean="0">
                <a:hlinkClick r:id="rId2"/>
              </a:rPr>
              <a:t>http://cgg.mff.cuni.cz/~jaroslav/gicourse2010/</a:t>
            </a:r>
            <a:endParaRPr lang="cs-CZ" dirty="0" smtClean="0"/>
          </a:p>
          <a:p>
            <a:pPr lvl="1"/>
            <a:endParaRPr lang="cs-CZ" i="1" dirty="0" smtClean="0"/>
          </a:p>
          <a:p>
            <a:pPr lvl="1"/>
            <a:r>
              <a:rPr lang="en-US" i="1" dirty="0" smtClean="0"/>
              <a:t>Ray Tracing Solution in Film Production Rendering </a:t>
            </a:r>
            <a:r>
              <a:rPr lang="en-US" dirty="0" smtClean="0"/>
              <a:t>(</a:t>
            </a:r>
            <a:r>
              <a:rPr lang="cs-CZ" dirty="0" err="1" smtClean="0"/>
              <a:t>Marcos</a:t>
            </a:r>
            <a:r>
              <a:rPr lang="cs-CZ" dirty="0" smtClean="0"/>
              <a:t> </a:t>
            </a:r>
            <a:r>
              <a:rPr lang="en-US" dirty="0" err="1" smtClean="0"/>
              <a:t>Fajardo</a:t>
            </a:r>
            <a:r>
              <a:rPr lang="cs-CZ" dirty="0" smtClean="0"/>
              <a:t>, </a:t>
            </a:r>
            <a:r>
              <a:rPr lang="cs-CZ" dirty="0" err="1" smtClean="0"/>
              <a:t>SolidAngle</a:t>
            </a:r>
            <a:r>
              <a:rPr lang="en-US" dirty="0" smtClean="0"/>
              <a:t>)</a:t>
            </a:r>
            <a:endParaRPr lang="cs-CZ" b="1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 </a:t>
            </a:r>
            <a:r>
              <a:rPr lang="cs-CZ" b="1" dirty="0" smtClean="0"/>
              <a:t>jsme</a:t>
            </a:r>
            <a:r>
              <a:rPr lang="en-US" b="1" dirty="0" smtClean="0"/>
              <a:t> </a:t>
            </a:r>
            <a:r>
              <a:rPr lang="cs-CZ" b="1" dirty="0" smtClean="0"/>
              <a:t>nestihli…</a:t>
            </a:r>
            <a:br>
              <a:rPr lang="cs-CZ" b="1" dirty="0" smtClean="0"/>
            </a:br>
            <a:endParaRPr lang="cs-CZ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Letem světem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Metropolis</a:t>
            </a:r>
            <a:r>
              <a:rPr lang="cs-CZ" dirty="0" smtClean="0"/>
              <a:t> </a:t>
            </a:r>
            <a:r>
              <a:rPr lang="cs-CZ" dirty="0" err="1" smtClean="0"/>
              <a:t>Light</a:t>
            </a:r>
            <a:r>
              <a:rPr lang="cs-CZ" dirty="0" smtClean="0"/>
              <a:t> Transport</a:t>
            </a:r>
          </a:p>
          <a:p>
            <a:r>
              <a:rPr lang="cs-CZ" dirty="0" smtClean="0"/>
              <a:t>Virtuální světla + škálovatelné metody</a:t>
            </a:r>
          </a:p>
          <a:p>
            <a:r>
              <a:rPr lang="cs-CZ" dirty="0" err="1" smtClean="0"/>
              <a:t>Předpočítaný</a:t>
            </a:r>
            <a:r>
              <a:rPr lang="cs-CZ" dirty="0" smtClean="0"/>
              <a:t> přenos radiance</a:t>
            </a:r>
          </a:p>
          <a:p>
            <a:r>
              <a:rPr lang="cs-CZ" dirty="0" smtClean="0"/>
              <a:t>Opticky aktivní média + </a:t>
            </a:r>
            <a:r>
              <a:rPr lang="cs-CZ" dirty="0" err="1" smtClean="0"/>
              <a:t>subsurface</a:t>
            </a:r>
            <a:r>
              <a:rPr lang="cs-CZ" dirty="0" smtClean="0"/>
              <a:t> </a:t>
            </a:r>
            <a:r>
              <a:rPr lang="cs-CZ" dirty="0" err="1" smtClean="0"/>
              <a:t>scattering</a:t>
            </a:r>
            <a:endParaRPr lang="cs-CZ" dirty="0" smtClean="0"/>
          </a:p>
          <a:p>
            <a:r>
              <a:rPr lang="cs-CZ" dirty="0" err="1" smtClean="0"/>
              <a:t>Real</a:t>
            </a:r>
            <a:r>
              <a:rPr lang="cs-CZ" dirty="0" smtClean="0"/>
              <a:t>-</a:t>
            </a:r>
            <a:r>
              <a:rPr lang="cs-CZ" dirty="0" err="1" smtClean="0"/>
              <a:t>Time</a:t>
            </a:r>
            <a:r>
              <a:rPr lang="cs-CZ" dirty="0" smtClean="0"/>
              <a:t> GI</a:t>
            </a:r>
          </a:p>
          <a:p>
            <a:r>
              <a:rPr lang="cs-CZ" dirty="0" smtClean="0"/>
              <a:t>Zobrazování vlasů</a:t>
            </a:r>
          </a:p>
          <a:p>
            <a:r>
              <a:rPr lang="cs-CZ" dirty="0" smtClean="0"/>
              <a:t>Modelování vzhledu</a:t>
            </a:r>
          </a:p>
          <a:p>
            <a:pPr lvl="1"/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Metropolis Light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Aplikace vzorkovací metody </a:t>
            </a:r>
            <a:r>
              <a:rPr lang="en-US" b="1" dirty="0" smtClean="0"/>
              <a:t>Metropolis-Hastings</a:t>
            </a:r>
            <a:r>
              <a:rPr lang="cs-CZ" dirty="0" smtClean="0"/>
              <a:t> na vzorkování funkce příspěvku světelné cesty</a:t>
            </a:r>
          </a:p>
          <a:p>
            <a:pPr lvl="1"/>
            <a:r>
              <a:rPr lang="cs-CZ" b="1" dirty="0" smtClean="0"/>
              <a:t>Mutace cest </a:t>
            </a:r>
          </a:p>
          <a:p>
            <a:pPr lvl="1"/>
            <a:endParaRPr lang="cs-CZ" dirty="0" smtClean="0"/>
          </a:p>
          <a:p>
            <a:r>
              <a:rPr lang="en-US" dirty="0" smtClean="0"/>
              <a:t>[</a:t>
            </a:r>
            <a:r>
              <a:rPr lang="cs-CZ" dirty="0" err="1" smtClean="0"/>
              <a:t>Veach</a:t>
            </a:r>
            <a:r>
              <a:rPr lang="cs-CZ" dirty="0" smtClean="0"/>
              <a:t> 1997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63688" y="5805264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(a) Bidirectional path tracing with 40 samples per pixel.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Veach</a:t>
            </a:r>
            <a:endParaRPr lang="en-US" sz="1600" dirty="0">
              <a:latin typeface="+mn-lt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Fotonové mapy – Fáze výpočtu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863" cy="4925144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cs-CZ" b="1" dirty="0" smtClean="0"/>
              <a:t>Rozmístění fotonů</a:t>
            </a:r>
          </a:p>
          <a:p>
            <a:pPr eaLnBrk="1" hangingPunct="1">
              <a:defRPr/>
            </a:pPr>
            <a:endParaRPr lang="cs-CZ" dirty="0" smtClean="0"/>
          </a:p>
          <a:p>
            <a:pPr marL="457200" indent="-457200" eaLnBrk="1" hangingPunct="1">
              <a:buNone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endParaRPr lang="cs-CZ" b="1" dirty="0" smtClean="0"/>
          </a:p>
          <a:p>
            <a:pPr marL="457200" indent="-457200" eaLnBrk="1" hangingPunct="1">
              <a:buFont typeface="+mj-lt"/>
              <a:buAutoNum type="arabicPeriod" startAt="2"/>
              <a:defRPr/>
            </a:pPr>
            <a:r>
              <a:rPr lang="cs-CZ" b="1" dirty="0" err="1" smtClean="0"/>
              <a:t>Rendering</a:t>
            </a:r>
            <a:r>
              <a:rPr lang="cs-CZ" b="1" dirty="0" smtClean="0"/>
              <a:t> s využitím</a:t>
            </a:r>
            <a:br>
              <a:rPr lang="cs-CZ" b="1" dirty="0" smtClean="0"/>
            </a:br>
            <a:r>
              <a:rPr lang="cs-CZ" b="1" dirty="0" smtClean="0"/>
              <a:t>fotonových map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r="35379" b="8972"/>
          <a:stretch>
            <a:fillRect/>
          </a:stretch>
        </p:blipFill>
        <p:spPr bwMode="auto">
          <a:xfrm>
            <a:off x="6334125" y="1844675"/>
            <a:ext cx="19097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r="5165" b="7999"/>
          <a:stretch>
            <a:fillRect/>
          </a:stretch>
        </p:blipFill>
        <p:spPr bwMode="auto">
          <a:xfrm>
            <a:off x="4716463" y="4221163"/>
            <a:ext cx="4103687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0708" y="5805264"/>
            <a:ext cx="8601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(b) Metropolis light transport with an average of 250 mutations per pixel [the same computation time as (a)].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2077" y="6453336"/>
            <a:ext cx="2417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Eric </a:t>
            </a:r>
            <a:r>
              <a:rPr lang="en-US" sz="1600" dirty="0" err="1" smtClean="0">
                <a:latin typeface="+mj-lt"/>
              </a:rPr>
              <a:t>Veach</a:t>
            </a:r>
            <a:endParaRPr lang="en-US" sz="1600" dirty="0">
              <a:latin typeface="+mj-lt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Metropolis Photon Tracing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623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9118"/>
            <a:ext cx="9144000" cy="36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5"/>
          <p:cNvSpPr txBox="1"/>
          <p:nvPr/>
        </p:nvSpPr>
        <p:spPr>
          <a:xfrm>
            <a:off x="5940152" y="5373216"/>
            <a:ext cx="3171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Image credit: Toshiya Hachisuka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ontent Placeholder 1"/>
          <p:cNvSpPr txBox="1">
            <a:spLocks/>
          </p:cNvSpPr>
          <p:nvPr/>
        </p:nvSpPr>
        <p:spPr bwMode="auto">
          <a:xfrm>
            <a:off x="457200" y="1114425"/>
            <a:ext cx="82296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dirty="0">
                <a:latin typeface="+mn-lt"/>
              </a:rPr>
              <a:t>[Keller 1997]</a:t>
            </a:r>
            <a:endParaRPr lang="en-US" sz="2400" i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Char char="•"/>
              <a:defRPr/>
            </a:pPr>
            <a:r>
              <a:rPr lang="en-US" sz="2400" kern="0" dirty="0">
                <a:latin typeface="+mn-lt"/>
              </a:rPr>
              <a:t>Approximate indirect illumination by</a:t>
            </a:r>
          </a:p>
          <a:p>
            <a:pPr marL="342900" indent="-342900" algn="ctr" eaLnBrk="0" hangingPunct="0">
              <a:spcBef>
                <a:spcPct val="20000"/>
              </a:spcBef>
              <a:buClr>
                <a:srgbClr val="FF9900"/>
              </a:buClr>
              <a:buFont typeface="Times" charset="0"/>
              <a:buNone/>
              <a:defRPr/>
            </a:pPr>
            <a:r>
              <a:rPr lang="en-US" sz="3100" kern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Virtual Point Lights (VPLs)</a:t>
            </a:r>
            <a:r>
              <a:rPr lang="en-US" sz="3100" kern="0" dirty="0">
                <a:latin typeface="+mn-lt"/>
              </a:rPr>
              <a:t/>
            </a:r>
            <a:br>
              <a:rPr lang="en-US" sz="3100" kern="0" dirty="0">
                <a:latin typeface="+mn-lt"/>
              </a:rPr>
            </a:br>
            <a:endParaRPr lang="en-US" sz="3100" kern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894726"/>
            <a:ext cx="3429000" cy="990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Generate VPLs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0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124200" y="6248400"/>
            <a:ext cx="2895600" cy="457200"/>
          </a:xfrm>
          <a:noFill/>
        </p:spPr>
        <p:txBody>
          <a:bodyPr/>
          <a:lstStyle/>
          <a:p>
            <a:pPr algn="ctr"/>
            <a:fld id="{9892A24E-425A-4777-9FDA-806E161D783A}" type="slidenum">
              <a:rPr lang="en-US" smtClean="0">
                <a:solidFill>
                  <a:srgbClr val="FFFFFF"/>
                </a:solidFill>
              </a:rPr>
              <a:pPr algn="ctr"/>
              <a:t>62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1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 </a:t>
            </a:r>
            <a:r>
              <a:rPr lang="en-US" dirty="0" err="1" smtClean="0"/>
              <a:t>radiosity</a:t>
            </a:r>
            <a:r>
              <a:rPr lang="en-US" dirty="0" smtClean="0"/>
              <a:t> (VPL rendering)</a:t>
            </a:r>
          </a:p>
        </p:txBody>
      </p:sp>
      <p:sp>
        <p:nvSpPr>
          <p:cNvPr id="112" name="Content Placeholder 1"/>
          <p:cNvSpPr txBox="1">
            <a:spLocks/>
          </p:cNvSpPr>
          <p:nvPr/>
        </p:nvSpPr>
        <p:spPr bwMode="auto">
          <a:xfrm>
            <a:off x="5093146" y="2895600"/>
            <a:ext cx="3943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514350" indent="-514350" eaLnBrk="0" hangingPunct="0">
              <a:spcBef>
                <a:spcPct val="20000"/>
              </a:spcBef>
              <a:buClr>
                <a:srgbClr val="FF9900"/>
              </a:buClr>
              <a:buFont typeface="+mj-lt"/>
              <a:buAutoNum type="arabicPeriod" startAt="2"/>
              <a:defRPr/>
            </a:pPr>
            <a:r>
              <a:rPr lang="en-US" sz="2400" kern="0" dirty="0">
                <a:latin typeface="+mn-lt"/>
              </a:rPr>
              <a:t>Render with VPLs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990600" y="3581400"/>
            <a:ext cx="2895600" cy="2895600"/>
            <a:chOff x="1441450" y="1495425"/>
            <a:chExt cx="4621213" cy="4621213"/>
          </a:xfrm>
          <a:solidFill>
            <a:schemeClr val="bg1">
              <a:lumMod val="95000"/>
            </a:schemeClr>
          </a:solidFill>
        </p:grpSpPr>
        <p:sp>
          <p:nvSpPr>
            <p:cNvPr id="76" name="AutoShape 617"/>
            <p:cNvSpPr>
              <a:spLocks noChangeAspect="1" noChangeArrowheads="1" noTextEdit="1"/>
            </p:cNvSpPr>
            <p:nvPr/>
          </p:nvSpPr>
          <p:spPr bwMode="auto">
            <a:xfrm>
              <a:off x="1441450" y="1495425"/>
              <a:ext cx="4621213" cy="46212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620"/>
            <p:cNvSpPr>
              <a:spLocks/>
            </p:cNvSpPr>
            <p:nvPr/>
          </p:nvSpPr>
          <p:spPr bwMode="auto">
            <a:xfrm>
              <a:off x="1592263" y="5026025"/>
              <a:ext cx="881063" cy="1090613"/>
            </a:xfrm>
            <a:custGeom>
              <a:avLst/>
              <a:gdLst/>
              <a:ahLst/>
              <a:cxnLst>
                <a:cxn ang="0">
                  <a:pos x="0" y="687"/>
                </a:cxn>
                <a:cxn ang="0">
                  <a:pos x="555" y="0"/>
                </a:cxn>
                <a:cxn ang="0">
                  <a:pos x="0" y="687"/>
                </a:cxn>
              </a:cxnLst>
              <a:rect l="0" t="0" r="r" b="b"/>
              <a:pathLst>
                <a:path w="555" h="687">
                  <a:moveTo>
                    <a:pt x="0" y="687"/>
                  </a:moveTo>
                  <a:lnTo>
                    <a:pt x="555" y="0"/>
                  </a:lnTo>
                  <a:lnTo>
                    <a:pt x="0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Line 621"/>
            <p:cNvSpPr>
              <a:spLocks noChangeShapeType="1"/>
            </p:cNvSpPr>
            <p:nvPr/>
          </p:nvSpPr>
          <p:spPr bwMode="auto">
            <a:xfrm flipV="1">
              <a:off x="1592263" y="5026025"/>
              <a:ext cx="881063" cy="1090613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622"/>
            <p:cNvSpPr>
              <a:spLocks/>
            </p:cNvSpPr>
            <p:nvPr/>
          </p:nvSpPr>
          <p:spPr bwMode="auto">
            <a:xfrm>
              <a:off x="5024438" y="5026025"/>
              <a:ext cx="979488" cy="1090613"/>
            </a:xfrm>
            <a:custGeom>
              <a:avLst/>
              <a:gdLst/>
              <a:ahLst/>
              <a:cxnLst>
                <a:cxn ang="0">
                  <a:pos x="617" y="687"/>
                </a:cxn>
                <a:cxn ang="0">
                  <a:pos x="0" y="0"/>
                </a:cxn>
                <a:cxn ang="0">
                  <a:pos x="617" y="687"/>
                </a:cxn>
              </a:cxnLst>
              <a:rect l="0" t="0" r="r" b="b"/>
              <a:pathLst>
                <a:path w="617" h="687">
                  <a:moveTo>
                    <a:pt x="617" y="687"/>
                  </a:moveTo>
                  <a:lnTo>
                    <a:pt x="0" y="0"/>
                  </a:lnTo>
                  <a:lnTo>
                    <a:pt x="617" y="68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Line 623"/>
            <p:cNvSpPr>
              <a:spLocks noChangeShapeType="1"/>
            </p:cNvSpPr>
            <p:nvPr/>
          </p:nvSpPr>
          <p:spPr bwMode="auto">
            <a:xfrm flipH="1" flipV="1">
              <a:off x="5024438" y="5026025"/>
              <a:ext cx="979488" cy="109061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624"/>
            <p:cNvSpPr>
              <a:spLocks/>
            </p:cNvSpPr>
            <p:nvPr/>
          </p:nvSpPr>
          <p:spPr bwMode="auto">
            <a:xfrm>
              <a:off x="5024438" y="2417763"/>
              <a:ext cx="17463" cy="2608263"/>
            </a:xfrm>
            <a:custGeom>
              <a:avLst/>
              <a:gdLst/>
              <a:ahLst/>
              <a:cxnLst>
                <a:cxn ang="0">
                  <a:pos x="0" y="1643"/>
                </a:cxn>
                <a:cxn ang="0">
                  <a:pos x="11" y="0"/>
                </a:cxn>
                <a:cxn ang="0">
                  <a:pos x="0" y="1643"/>
                </a:cxn>
              </a:cxnLst>
              <a:rect l="0" t="0" r="r" b="b"/>
              <a:pathLst>
                <a:path w="11" h="1643">
                  <a:moveTo>
                    <a:pt x="0" y="1643"/>
                  </a:moveTo>
                  <a:lnTo>
                    <a:pt x="11" y="0"/>
                  </a:lnTo>
                  <a:lnTo>
                    <a:pt x="0" y="1643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Line 625"/>
            <p:cNvSpPr>
              <a:spLocks noChangeShapeType="1"/>
            </p:cNvSpPr>
            <p:nvPr/>
          </p:nvSpPr>
          <p:spPr bwMode="auto">
            <a:xfrm flipV="1">
              <a:off x="5024438" y="2417763"/>
              <a:ext cx="17463" cy="2608263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626"/>
            <p:cNvSpPr>
              <a:spLocks/>
            </p:cNvSpPr>
            <p:nvPr/>
          </p:nvSpPr>
          <p:spPr bwMode="auto">
            <a:xfrm>
              <a:off x="5041900" y="1665288"/>
              <a:ext cx="1008063" cy="752475"/>
            </a:xfrm>
            <a:custGeom>
              <a:avLst/>
              <a:gdLst/>
              <a:ahLst/>
              <a:cxnLst>
                <a:cxn ang="0">
                  <a:pos x="0" y="474"/>
                </a:cxn>
                <a:cxn ang="0">
                  <a:pos x="635" y="0"/>
                </a:cxn>
                <a:cxn ang="0">
                  <a:pos x="0" y="474"/>
                </a:cxn>
              </a:cxnLst>
              <a:rect l="0" t="0" r="r" b="b"/>
              <a:pathLst>
                <a:path w="635" h="474">
                  <a:moveTo>
                    <a:pt x="0" y="474"/>
                  </a:moveTo>
                  <a:lnTo>
                    <a:pt x="635" y="0"/>
                  </a:lnTo>
                  <a:lnTo>
                    <a:pt x="0" y="474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Line 627"/>
            <p:cNvSpPr>
              <a:spLocks noChangeShapeType="1"/>
            </p:cNvSpPr>
            <p:nvPr/>
          </p:nvSpPr>
          <p:spPr bwMode="auto">
            <a:xfrm flipV="1">
              <a:off x="5041900" y="1665288"/>
              <a:ext cx="1008063" cy="752475"/>
            </a:xfrm>
            <a:prstGeom prst="line">
              <a:avLst/>
            </a:prstGeom>
            <a:grpFill/>
            <a:ln w="19050" cap="flat">
              <a:solidFill>
                <a:srgbClr val="ED1C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628"/>
            <p:cNvSpPr>
              <a:spLocks/>
            </p:cNvSpPr>
            <p:nvPr/>
          </p:nvSpPr>
          <p:spPr bwMode="auto">
            <a:xfrm>
              <a:off x="2444750" y="2428875"/>
              <a:ext cx="28575" cy="2597150"/>
            </a:xfrm>
            <a:custGeom>
              <a:avLst/>
              <a:gdLst/>
              <a:ahLst/>
              <a:cxnLst>
                <a:cxn ang="0">
                  <a:pos x="18" y="1636"/>
                </a:cxn>
                <a:cxn ang="0">
                  <a:pos x="0" y="0"/>
                </a:cxn>
                <a:cxn ang="0">
                  <a:pos x="18" y="1636"/>
                </a:cxn>
              </a:cxnLst>
              <a:rect l="0" t="0" r="r" b="b"/>
              <a:pathLst>
                <a:path w="18" h="1636">
                  <a:moveTo>
                    <a:pt x="18" y="1636"/>
                  </a:moveTo>
                  <a:lnTo>
                    <a:pt x="0" y="0"/>
                  </a:lnTo>
                  <a:lnTo>
                    <a:pt x="18" y="1636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Line 629"/>
            <p:cNvSpPr>
              <a:spLocks noChangeShapeType="1"/>
            </p:cNvSpPr>
            <p:nvPr/>
          </p:nvSpPr>
          <p:spPr bwMode="auto">
            <a:xfrm flipH="1" flipV="1">
              <a:off x="2444750" y="2428875"/>
              <a:ext cx="28575" cy="2597150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630"/>
            <p:cNvSpPr>
              <a:spLocks/>
            </p:cNvSpPr>
            <p:nvPr/>
          </p:nvSpPr>
          <p:spPr bwMode="auto">
            <a:xfrm>
              <a:off x="1452563" y="1600200"/>
              <a:ext cx="992188" cy="828675"/>
            </a:xfrm>
            <a:custGeom>
              <a:avLst/>
              <a:gdLst/>
              <a:ahLst/>
              <a:cxnLst>
                <a:cxn ang="0">
                  <a:pos x="625" y="522"/>
                </a:cxn>
                <a:cxn ang="0">
                  <a:pos x="0" y="0"/>
                </a:cxn>
                <a:cxn ang="0">
                  <a:pos x="625" y="522"/>
                </a:cxn>
              </a:cxnLst>
              <a:rect l="0" t="0" r="r" b="b"/>
              <a:pathLst>
                <a:path w="625" h="522">
                  <a:moveTo>
                    <a:pt x="625" y="522"/>
                  </a:moveTo>
                  <a:lnTo>
                    <a:pt x="0" y="0"/>
                  </a:lnTo>
                  <a:lnTo>
                    <a:pt x="625" y="522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Line 631"/>
            <p:cNvSpPr>
              <a:spLocks noChangeShapeType="1"/>
            </p:cNvSpPr>
            <p:nvPr/>
          </p:nvSpPr>
          <p:spPr bwMode="auto">
            <a:xfrm flipH="1" flipV="1">
              <a:off x="1452563" y="1600200"/>
              <a:ext cx="992188" cy="828675"/>
            </a:xfrm>
            <a:prstGeom prst="line">
              <a:avLst/>
            </a:prstGeom>
            <a:grpFill/>
            <a:ln w="19050" cap="flat">
              <a:solidFill>
                <a:srgbClr val="39B54A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632"/>
            <p:cNvSpPr>
              <a:spLocks/>
            </p:cNvSpPr>
            <p:nvPr/>
          </p:nvSpPr>
          <p:spPr bwMode="auto">
            <a:xfrm>
              <a:off x="2444750" y="2417763"/>
              <a:ext cx="2597150" cy="111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636" y="0"/>
                </a:cxn>
                <a:cxn ang="0">
                  <a:pos x="0" y="7"/>
                </a:cxn>
              </a:cxnLst>
              <a:rect l="0" t="0" r="r" b="b"/>
              <a:pathLst>
                <a:path w="1636" h="7">
                  <a:moveTo>
                    <a:pt x="0" y="7"/>
                  </a:moveTo>
                  <a:lnTo>
                    <a:pt x="1636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633"/>
            <p:cNvSpPr>
              <a:spLocks noChangeShapeType="1"/>
            </p:cNvSpPr>
            <p:nvPr/>
          </p:nvSpPr>
          <p:spPr bwMode="auto">
            <a:xfrm flipV="1">
              <a:off x="2444750" y="2417763"/>
              <a:ext cx="2597150" cy="11113"/>
            </a:xfrm>
            <a:prstGeom prst="line">
              <a:avLst/>
            </a:prstGeom>
            <a:grpFill/>
            <a:ln w="19050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634"/>
            <p:cNvSpPr>
              <a:spLocks noChangeShapeType="1"/>
            </p:cNvSpPr>
            <p:nvPr/>
          </p:nvSpPr>
          <p:spPr bwMode="auto">
            <a:xfrm>
              <a:off x="4457700" y="2738438"/>
              <a:ext cx="630238" cy="25495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635"/>
            <p:cNvSpPr>
              <a:spLocks noChangeArrowheads="1"/>
            </p:cNvSpPr>
            <p:nvPr/>
          </p:nvSpPr>
          <p:spPr bwMode="auto">
            <a:xfrm>
              <a:off x="2473325" y="4256088"/>
              <a:ext cx="1057275" cy="104457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FFF2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636"/>
            <p:cNvSpPr>
              <a:spLocks noChangeShapeType="1"/>
            </p:cNvSpPr>
            <p:nvPr/>
          </p:nvSpPr>
          <p:spPr bwMode="auto">
            <a:xfrm flipH="1">
              <a:off x="3833813" y="2738438"/>
              <a:ext cx="623888" cy="2562225"/>
            </a:xfrm>
            <a:prstGeom prst="line">
              <a:avLst/>
            </a:prstGeom>
            <a:grpFill/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637"/>
            <p:cNvSpPr>
              <a:spLocks/>
            </p:cNvSpPr>
            <p:nvPr/>
          </p:nvSpPr>
          <p:spPr bwMode="auto">
            <a:xfrm>
              <a:off x="3886200" y="5270500"/>
              <a:ext cx="1190625" cy="152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2" y="26"/>
                </a:cxn>
                <a:cxn ang="0">
                  <a:pos x="204" y="0"/>
                </a:cxn>
              </a:cxnLst>
              <a:rect l="0" t="0" r="r" b="b"/>
              <a:pathLst>
                <a:path w="204" h="26">
                  <a:moveTo>
                    <a:pt x="0" y="0"/>
                  </a:moveTo>
                  <a:cubicBezTo>
                    <a:pt x="0" y="15"/>
                    <a:pt x="45" y="26"/>
                    <a:pt x="102" y="26"/>
                  </a:cubicBezTo>
                  <a:cubicBezTo>
                    <a:pt x="158" y="26"/>
                    <a:pt x="204" y="15"/>
                    <a:pt x="204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rgbClr val="1B75BC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638"/>
            <p:cNvSpPr>
              <a:spLocks noChangeArrowheads="1"/>
            </p:cNvSpPr>
            <p:nvPr/>
          </p:nvSpPr>
          <p:spPr bwMode="auto">
            <a:xfrm>
              <a:off x="2992438" y="4594225"/>
              <a:ext cx="1190625" cy="123031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9050" cap="flat">
              <a:solidFill>
                <a:srgbClr val="4D4D4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2382838" y="3913188"/>
            <a:ext cx="1130300" cy="10239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>
            <a:off x="2853531" y="5055394"/>
            <a:ext cx="777875" cy="541338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rot="5400000">
            <a:off x="1775619" y="4077494"/>
            <a:ext cx="784225" cy="44608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10800000" flipV="1">
            <a:off x="1241425" y="3916363"/>
            <a:ext cx="1138238" cy="566737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rot="16200000" flipH="1">
            <a:off x="993775" y="4727575"/>
            <a:ext cx="1082675" cy="587375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un 100"/>
          <p:cNvSpPr/>
          <p:nvPr/>
        </p:nvSpPr>
        <p:spPr>
          <a:xfrm>
            <a:off x="1108991" y="4349054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Sun 101"/>
          <p:cNvSpPr/>
          <p:nvPr/>
        </p:nvSpPr>
        <p:spPr>
          <a:xfrm>
            <a:off x="2159191" y="3692769"/>
            <a:ext cx="445477" cy="445477"/>
          </a:xfrm>
          <a:prstGeom prst="sun">
            <a:avLst>
              <a:gd name="adj" fmla="val 32937"/>
            </a:avLst>
          </a:prstGeom>
          <a:solidFill>
            <a:srgbClr val="FFFF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Sun 102"/>
          <p:cNvSpPr/>
          <p:nvPr/>
        </p:nvSpPr>
        <p:spPr>
          <a:xfrm>
            <a:off x="1817719" y="4557061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Sun 103"/>
          <p:cNvSpPr/>
          <p:nvPr/>
        </p:nvSpPr>
        <p:spPr>
          <a:xfrm>
            <a:off x="2819400" y="55626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Sun 104"/>
          <p:cNvSpPr/>
          <p:nvPr/>
        </p:nvSpPr>
        <p:spPr>
          <a:xfrm>
            <a:off x="3376888" y="4799095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Sun 105"/>
          <p:cNvSpPr/>
          <p:nvPr/>
        </p:nvSpPr>
        <p:spPr>
          <a:xfrm>
            <a:off x="1713318" y="5410200"/>
            <a:ext cx="267881" cy="267881"/>
          </a:xfrm>
          <a:prstGeom prst="sun">
            <a:avLst>
              <a:gd name="adj" fmla="val 34166"/>
            </a:avLst>
          </a:prstGeom>
          <a:solidFill>
            <a:srgbClr val="FFC000"/>
          </a:solidFill>
          <a:ln w="635">
            <a:solidFill>
              <a:schemeClr val="bg1"/>
            </a:solidFill>
          </a:ln>
          <a:effectLst/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229"/>
          <p:cNvGrpSpPr>
            <a:grpSpLocks/>
          </p:cNvGrpSpPr>
          <p:nvPr/>
        </p:nvGrpSpPr>
        <p:grpSpPr bwMode="auto">
          <a:xfrm>
            <a:off x="5410200" y="3581400"/>
            <a:ext cx="2895600" cy="2895600"/>
            <a:chOff x="5410200" y="3581400"/>
            <a:chExt cx="2895600" cy="2895600"/>
          </a:xfrm>
        </p:grpSpPr>
        <p:sp>
          <p:nvSpPr>
            <p:cNvPr id="45" name="Oval 25"/>
            <p:cNvSpPr>
              <a:spLocks noChangeArrowheads="1"/>
            </p:cNvSpPr>
            <p:nvPr/>
          </p:nvSpPr>
          <p:spPr bwMode="auto">
            <a:xfrm>
              <a:off x="5867400" y="6248400"/>
              <a:ext cx="101600" cy="4921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FFC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410200" y="3581400"/>
              <a:ext cx="2895600" cy="2895600"/>
              <a:chOff x="1441450" y="1495425"/>
              <a:chExt cx="4621213" cy="4621213"/>
            </a:xfrm>
          </p:grpSpPr>
          <p:sp>
            <p:nvSpPr>
              <p:cNvPr id="199" name="AutoShape 617"/>
              <p:cNvSpPr>
                <a:spLocks noChangeAspect="1" noChangeArrowheads="1" noTextEdit="1"/>
              </p:cNvSpPr>
              <p:nvPr/>
            </p:nvSpPr>
            <p:spPr bwMode="auto">
              <a:xfrm>
                <a:off x="1441450" y="1495425"/>
                <a:ext cx="4621213" cy="46212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56" name="Freeform 620"/>
              <p:cNvSpPr>
                <a:spLocks/>
              </p:cNvSpPr>
              <p:nvPr/>
            </p:nvSpPr>
            <p:spPr bwMode="auto">
              <a:xfrm>
                <a:off x="1592263" y="5026025"/>
                <a:ext cx="881063" cy="1090613"/>
              </a:xfrm>
              <a:custGeom>
                <a:avLst/>
                <a:gdLst>
                  <a:gd name="T0" fmla="*/ 0 w 555"/>
                  <a:gd name="T1" fmla="*/ 1090613 h 687"/>
                  <a:gd name="T2" fmla="*/ 881063 w 555"/>
                  <a:gd name="T3" fmla="*/ 0 h 687"/>
                  <a:gd name="T4" fmla="*/ 0 w 555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555"/>
                  <a:gd name="T10" fmla="*/ 0 h 687"/>
                  <a:gd name="T11" fmla="*/ 555 w 555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55" h="687">
                    <a:moveTo>
                      <a:pt x="0" y="687"/>
                    </a:moveTo>
                    <a:lnTo>
                      <a:pt x="555" y="0"/>
                    </a:lnTo>
                    <a:lnTo>
                      <a:pt x="0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Line 621"/>
              <p:cNvSpPr>
                <a:spLocks noChangeShapeType="1"/>
              </p:cNvSpPr>
              <p:nvPr/>
            </p:nvSpPr>
            <p:spPr bwMode="auto">
              <a:xfrm flipV="1">
                <a:off x="1592263" y="5026025"/>
                <a:ext cx="881063" cy="1090613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622"/>
              <p:cNvSpPr>
                <a:spLocks/>
              </p:cNvSpPr>
              <p:nvPr/>
            </p:nvSpPr>
            <p:spPr bwMode="auto">
              <a:xfrm>
                <a:off x="5024438" y="5026025"/>
                <a:ext cx="979488" cy="1090613"/>
              </a:xfrm>
              <a:custGeom>
                <a:avLst/>
                <a:gdLst>
                  <a:gd name="T0" fmla="*/ 979488 w 617"/>
                  <a:gd name="T1" fmla="*/ 1090613 h 687"/>
                  <a:gd name="T2" fmla="*/ 0 w 617"/>
                  <a:gd name="T3" fmla="*/ 0 h 687"/>
                  <a:gd name="T4" fmla="*/ 979488 w 617"/>
                  <a:gd name="T5" fmla="*/ 1090613 h 687"/>
                  <a:gd name="T6" fmla="*/ 0 60000 65536"/>
                  <a:gd name="T7" fmla="*/ 0 60000 65536"/>
                  <a:gd name="T8" fmla="*/ 0 60000 65536"/>
                  <a:gd name="T9" fmla="*/ 0 w 617"/>
                  <a:gd name="T10" fmla="*/ 0 h 687"/>
                  <a:gd name="T11" fmla="*/ 617 w 617"/>
                  <a:gd name="T12" fmla="*/ 687 h 6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7" h="687">
                    <a:moveTo>
                      <a:pt x="617" y="687"/>
                    </a:moveTo>
                    <a:lnTo>
                      <a:pt x="0" y="0"/>
                    </a:lnTo>
                    <a:lnTo>
                      <a:pt x="617" y="68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Line 623"/>
              <p:cNvSpPr>
                <a:spLocks noChangeShapeType="1"/>
              </p:cNvSpPr>
              <p:nvPr/>
            </p:nvSpPr>
            <p:spPr bwMode="auto">
              <a:xfrm flipH="1" flipV="1">
                <a:off x="5024438" y="5026025"/>
                <a:ext cx="979488" cy="109061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624"/>
              <p:cNvSpPr>
                <a:spLocks/>
              </p:cNvSpPr>
              <p:nvPr/>
            </p:nvSpPr>
            <p:spPr bwMode="auto">
              <a:xfrm>
                <a:off x="5024438" y="2417763"/>
                <a:ext cx="17463" cy="2608263"/>
              </a:xfrm>
              <a:custGeom>
                <a:avLst/>
                <a:gdLst>
                  <a:gd name="T0" fmla="*/ 0 w 11"/>
                  <a:gd name="T1" fmla="*/ 2608263 h 1643"/>
                  <a:gd name="T2" fmla="*/ 17463 w 11"/>
                  <a:gd name="T3" fmla="*/ 0 h 1643"/>
                  <a:gd name="T4" fmla="*/ 0 w 11"/>
                  <a:gd name="T5" fmla="*/ 2608263 h 164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643"/>
                  <a:gd name="T11" fmla="*/ 11 w 11"/>
                  <a:gd name="T12" fmla="*/ 1643 h 164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643">
                    <a:moveTo>
                      <a:pt x="0" y="1643"/>
                    </a:moveTo>
                    <a:lnTo>
                      <a:pt x="11" y="0"/>
                    </a:lnTo>
                    <a:lnTo>
                      <a:pt x="0" y="1643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Line 625"/>
              <p:cNvSpPr>
                <a:spLocks noChangeShapeType="1"/>
              </p:cNvSpPr>
              <p:nvPr/>
            </p:nvSpPr>
            <p:spPr bwMode="auto">
              <a:xfrm flipV="1">
                <a:off x="5024438" y="2417763"/>
                <a:ext cx="17463" cy="2608263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626"/>
              <p:cNvSpPr>
                <a:spLocks/>
              </p:cNvSpPr>
              <p:nvPr/>
            </p:nvSpPr>
            <p:spPr bwMode="auto">
              <a:xfrm>
                <a:off x="5041900" y="1665288"/>
                <a:ext cx="1008063" cy="752475"/>
              </a:xfrm>
              <a:custGeom>
                <a:avLst/>
                <a:gdLst>
                  <a:gd name="T0" fmla="*/ 0 w 635"/>
                  <a:gd name="T1" fmla="*/ 752475 h 474"/>
                  <a:gd name="T2" fmla="*/ 1008063 w 635"/>
                  <a:gd name="T3" fmla="*/ 0 h 474"/>
                  <a:gd name="T4" fmla="*/ 0 w 635"/>
                  <a:gd name="T5" fmla="*/ 752475 h 474"/>
                  <a:gd name="T6" fmla="*/ 0 60000 65536"/>
                  <a:gd name="T7" fmla="*/ 0 60000 65536"/>
                  <a:gd name="T8" fmla="*/ 0 60000 65536"/>
                  <a:gd name="T9" fmla="*/ 0 w 635"/>
                  <a:gd name="T10" fmla="*/ 0 h 474"/>
                  <a:gd name="T11" fmla="*/ 635 w 635"/>
                  <a:gd name="T12" fmla="*/ 474 h 4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35" h="474">
                    <a:moveTo>
                      <a:pt x="0" y="474"/>
                    </a:moveTo>
                    <a:lnTo>
                      <a:pt x="635" y="0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3" name="Line 627"/>
              <p:cNvSpPr>
                <a:spLocks noChangeShapeType="1"/>
              </p:cNvSpPr>
              <p:nvPr/>
            </p:nvSpPr>
            <p:spPr bwMode="auto">
              <a:xfrm flipV="1">
                <a:off x="5041900" y="1665288"/>
                <a:ext cx="1008063" cy="752475"/>
              </a:xfrm>
              <a:prstGeom prst="line">
                <a:avLst/>
              </a:prstGeom>
              <a:noFill/>
              <a:ln w="19050">
                <a:solidFill>
                  <a:srgbClr val="ED1C2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4" name="Freeform 628"/>
              <p:cNvSpPr>
                <a:spLocks/>
              </p:cNvSpPr>
              <p:nvPr/>
            </p:nvSpPr>
            <p:spPr bwMode="auto">
              <a:xfrm>
                <a:off x="2444750" y="2428875"/>
                <a:ext cx="28575" cy="2597150"/>
              </a:xfrm>
              <a:custGeom>
                <a:avLst/>
                <a:gdLst>
                  <a:gd name="T0" fmla="*/ 28575 w 18"/>
                  <a:gd name="T1" fmla="*/ 2597150 h 1636"/>
                  <a:gd name="T2" fmla="*/ 0 w 18"/>
                  <a:gd name="T3" fmla="*/ 0 h 1636"/>
                  <a:gd name="T4" fmla="*/ 28575 w 18"/>
                  <a:gd name="T5" fmla="*/ 2597150 h 163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1636"/>
                  <a:gd name="T11" fmla="*/ 18 w 18"/>
                  <a:gd name="T12" fmla="*/ 1636 h 16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1636">
                    <a:moveTo>
                      <a:pt x="18" y="1636"/>
                    </a:moveTo>
                    <a:lnTo>
                      <a:pt x="0" y="0"/>
                    </a:lnTo>
                    <a:lnTo>
                      <a:pt x="18" y="1636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5" name="Line 629"/>
              <p:cNvSpPr>
                <a:spLocks noChangeShapeType="1"/>
              </p:cNvSpPr>
              <p:nvPr/>
            </p:nvSpPr>
            <p:spPr bwMode="auto">
              <a:xfrm flipH="1" flipV="1">
                <a:off x="2444750" y="2428875"/>
                <a:ext cx="28575" cy="2597150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6" name="Freeform 630"/>
              <p:cNvSpPr>
                <a:spLocks/>
              </p:cNvSpPr>
              <p:nvPr/>
            </p:nvSpPr>
            <p:spPr bwMode="auto">
              <a:xfrm>
                <a:off x="1452563" y="1600200"/>
                <a:ext cx="992188" cy="828675"/>
              </a:xfrm>
              <a:custGeom>
                <a:avLst/>
                <a:gdLst>
                  <a:gd name="T0" fmla="*/ 992188 w 625"/>
                  <a:gd name="T1" fmla="*/ 828675 h 522"/>
                  <a:gd name="T2" fmla="*/ 0 w 625"/>
                  <a:gd name="T3" fmla="*/ 0 h 522"/>
                  <a:gd name="T4" fmla="*/ 992188 w 625"/>
                  <a:gd name="T5" fmla="*/ 828675 h 522"/>
                  <a:gd name="T6" fmla="*/ 0 60000 65536"/>
                  <a:gd name="T7" fmla="*/ 0 60000 65536"/>
                  <a:gd name="T8" fmla="*/ 0 60000 65536"/>
                  <a:gd name="T9" fmla="*/ 0 w 625"/>
                  <a:gd name="T10" fmla="*/ 0 h 522"/>
                  <a:gd name="T11" fmla="*/ 625 w 625"/>
                  <a:gd name="T12" fmla="*/ 522 h 5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5" h="522">
                    <a:moveTo>
                      <a:pt x="625" y="522"/>
                    </a:moveTo>
                    <a:lnTo>
                      <a:pt x="0" y="0"/>
                    </a:lnTo>
                    <a:lnTo>
                      <a:pt x="625" y="522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7" name="Line 631"/>
              <p:cNvSpPr>
                <a:spLocks noChangeShapeType="1"/>
              </p:cNvSpPr>
              <p:nvPr/>
            </p:nvSpPr>
            <p:spPr bwMode="auto">
              <a:xfrm flipH="1" flipV="1">
                <a:off x="1452563" y="1600200"/>
                <a:ext cx="992188" cy="828675"/>
              </a:xfrm>
              <a:prstGeom prst="line">
                <a:avLst/>
              </a:prstGeom>
              <a:noFill/>
              <a:ln w="19050">
                <a:solidFill>
                  <a:srgbClr val="39B5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8" name="Freeform 632"/>
              <p:cNvSpPr>
                <a:spLocks/>
              </p:cNvSpPr>
              <p:nvPr/>
            </p:nvSpPr>
            <p:spPr bwMode="auto">
              <a:xfrm>
                <a:off x="2444750" y="2417763"/>
                <a:ext cx="2597150" cy="11113"/>
              </a:xfrm>
              <a:custGeom>
                <a:avLst/>
                <a:gdLst>
                  <a:gd name="T0" fmla="*/ 0 w 1636"/>
                  <a:gd name="T1" fmla="*/ 11113 h 7"/>
                  <a:gd name="T2" fmla="*/ 2597150 w 1636"/>
                  <a:gd name="T3" fmla="*/ 0 h 7"/>
                  <a:gd name="T4" fmla="*/ 0 w 1636"/>
                  <a:gd name="T5" fmla="*/ 11113 h 7"/>
                  <a:gd name="T6" fmla="*/ 0 60000 65536"/>
                  <a:gd name="T7" fmla="*/ 0 60000 65536"/>
                  <a:gd name="T8" fmla="*/ 0 60000 65536"/>
                  <a:gd name="T9" fmla="*/ 0 w 1636"/>
                  <a:gd name="T10" fmla="*/ 0 h 7"/>
                  <a:gd name="T11" fmla="*/ 1636 w 163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6" h="7">
                    <a:moveTo>
                      <a:pt x="0" y="7"/>
                    </a:moveTo>
                    <a:lnTo>
                      <a:pt x="1636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ED1C24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9" name="Line 633"/>
              <p:cNvSpPr>
                <a:spLocks noChangeShapeType="1"/>
              </p:cNvSpPr>
              <p:nvPr/>
            </p:nvSpPr>
            <p:spPr bwMode="auto">
              <a:xfrm flipV="1">
                <a:off x="2444750" y="2417763"/>
                <a:ext cx="2597150" cy="111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0" name="Line 634"/>
              <p:cNvSpPr>
                <a:spLocks noChangeShapeType="1"/>
              </p:cNvSpPr>
              <p:nvPr/>
            </p:nvSpPr>
            <p:spPr bwMode="auto">
              <a:xfrm>
                <a:off x="4457700" y="2738438"/>
                <a:ext cx="630238" cy="25495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1" name="Oval 635"/>
              <p:cNvSpPr>
                <a:spLocks noChangeArrowheads="1"/>
              </p:cNvSpPr>
              <p:nvPr/>
            </p:nvSpPr>
            <p:spPr bwMode="auto">
              <a:xfrm>
                <a:off x="2473325" y="4256088"/>
                <a:ext cx="1057275" cy="1044575"/>
              </a:xfrm>
              <a:prstGeom prst="ellipse">
                <a:avLst/>
              </a:prstGeom>
              <a:noFill/>
              <a:ln w="19050">
                <a:solidFill>
                  <a:srgbClr val="FFF2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2" name="Line 636"/>
              <p:cNvSpPr>
                <a:spLocks noChangeShapeType="1"/>
              </p:cNvSpPr>
              <p:nvPr/>
            </p:nvSpPr>
            <p:spPr bwMode="auto">
              <a:xfrm flipH="1">
                <a:off x="3833813" y="2738438"/>
                <a:ext cx="623888" cy="2562225"/>
              </a:xfrm>
              <a:prstGeom prst="line">
                <a:avLst/>
              </a:prstGeom>
              <a:noFill/>
              <a:ln w="19050">
                <a:solidFill>
                  <a:srgbClr val="1B75B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3" name="Freeform 637"/>
              <p:cNvSpPr>
                <a:spLocks/>
              </p:cNvSpPr>
              <p:nvPr/>
            </p:nvSpPr>
            <p:spPr bwMode="auto">
              <a:xfrm>
                <a:off x="3886200" y="5270500"/>
                <a:ext cx="1190625" cy="152400"/>
              </a:xfrm>
              <a:custGeom>
                <a:avLst/>
                <a:gdLst>
                  <a:gd name="T0" fmla="*/ 0 w 204"/>
                  <a:gd name="T1" fmla="*/ 0 h 26"/>
                  <a:gd name="T2" fmla="*/ 595313 w 204"/>
                  <a:gd name="T3" fmla="*/ 152400 h 26"/>
                  <a:gd name="T4" fmla="*/ 1190625 w 204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204"/>
                  <a:gd name="T10" fmla="*/ 0 h 26"/>
                  <a:gd name="T11" fmla="*/ 204 w 204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4" h="26">
                    <a:moveTo>
                      <a:pt x="0" y="0"/>
                    </a:moveTo>
                    <a:cubicBezTo>
                      <a:pt x="0" y="15"/>
                      <a:pt x="45" y="26"/>
                      <a:pt x="102" y="26"/>
                    </a:cubicBezTo>
                    <a:cubicBezTo>
                      <a:pt x="158" y="26"/>
                      <a:pt x="204" y="15"/>
                      <a:pt x="204" y="0"/>
                    </a:cubicBezTo>
                  </a:path>
                </a:pathLst>
              </a:custGeom>
              <a:noFill/>
              <a:ln w="19050" cap="flat">
                <a:solidFill>
                  <a:srgbClr val="1B75B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Oval 638"/>
              <p:cNvSpPr>
                <a:spLocks noChangeArrowheads="1"/>
              </p:cNvSpPr>
              <p:nvPr/>
            </p:nvSpPr>
            <p:spPr bwMode="auto">
              <a:xfrm>
                <a:off x="2991989" y="4593969"/>
                <a:ext cx="1190773" cy="123131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>
                <a:solidFill>
                  <a:srgbClr val="4D4D4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24" name="Sun 223"/>
            <p:cNvSpPr/>
            <p:nvPr/>
          </p:nvSpPr>
          <p:spPr>
            <a:xfrm>
              <a:off x="5528591" y="4349054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" name="Sun 224"/>
            <p:cNvSpPr/>
            <p:nvPr/>
          </p:nvSpPr>
          <p:spPr>
            <a:xfrm>
              <a:off x="6578791" y="3692769"/>
              <a:ext cx="445477" cy="445477"/>
            </a:xfrm>
            <a:prstGeom prst="sun">
              <a:avLst>
                <a:gd name="adj" fmla="val 32937"/>
              </a:avLst>
            </a:prstGeom>
            <a:solidFill>
              <a:srgbClr val="FFFF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6" name="Sun 225"/>
            <p:cNvSpPr/>
            <p:nvPr/>
          </p:nvSpPr>
          <p:spPr>
            <a:xfrm>
              <a:off x="6237319" y="4557061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7" name="Sun 226"/>
            <p:cNvSpPr/>
            <p:nvPr/>
          </p:nvSpPr>
          <p:spPr>
            <a:xfrm>
              <a:off x="7239000" y="55626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8" name="Sun 227"/>
            <p:cNvSpPr/>
            <p:nvPr/>
          </p:nvSpPr>
          <p:spPr>
            <a:xfrm>
              <a:off x="7796488" y="4799095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9" name="Sun 228"/>
            <p:cNvSpPr/>
            <p:nvPr/>
          </p:nvSpPr>
          <p:spPr>
            <a:xfrm>
              <a:off x="6132918" y="5410200"/>
              <a:ext cx="267881" cy="267881"/>
            </a:xfrm>
            <a:prstGeom prst="sun">
              <a:avLst>
                <a:gd name="adj" fmla="val 34166"/>
              </a:avLst>
            </a:prstGeom>
            <a:solidFill>
              <a:srgbClr val="FFC000"/>
            </a:solidFill>
            <a:ln w="635">
              <a:solidFill>
                <a:schemeClr val="bg1"/>
              </a:solidFill>
            </a:ln>
            <a:effectLst/>
            <a:scene3d>
              <a:camera prst="orthographicFront"/>
              <a:lightRig rig="threePt" dir="t">
                <a:rot lat="0" lon="0" rev="1800000"/>
              </a:lightRig>
            </a:scene3d>
            <a:sp3d prstMaterial="matte"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31" name="Oval 230"/>
          <p:cNvSpPr>
            <a:spLocks noChangeArrowheads="1"/>
          </p:cNvSpPr>
          <p:nvPr/>
        </p:nvSpPr>
        <p:spPr bwMode="auto">
          <a:xfrm>
            <a:off x="5943600" y="6172200"/>
            <a:ext cx="2286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>
              <a:latin typeface="Arial" charset="0"/>
            </a:endParaRPr>
          </a:p>
        </p:txBody>
      </p:sp>
      <p:cxnSp>
        <p:nvCxnSpPr>
          <p:cNvPr id="232" name="Straight Connector 231"/>
          <p:cNvCxnSpPr/>
          <p:nvPr/>
        </p:nvCxnSpPr>
        <p:spPr>
          <a:xfrm rot="5400000">
            <a:off x="5287962" y="4699001"/>
            <a:ext cx="2297113" cy="7223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 rot="5400000">
            <a:off x="5826126" y="5780087"/>
            <a:ext cx="677862" cy="195263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 rot="5400000">
            <a:off x="5468144" y="5298282"/>
            <a:ext cx="1511300" cy="29051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 rot="16200000" flipH="1">
            <a:off x="5004594" y="5144294"/>
            <a:ext cx="1725612" cy="4127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rot="10800000" flipV="1">
            <a:off x="6062663" y="4926013"/>
            <a:ext cx="1865312" cy="1289050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rot="10800000" flipV="1">
            <a:off x="6073775" y="5697538"/>
            <a:ext cx="1293813" cy="512762"/>
          </a:xfrm>
          <a:prstGeom prst="line">
            <a:avLst/>
          </a:prstGeom>
          <a:ln w="6350">
            <a:solidFill>
              <a:schemeClr val="tx1">
                <a:lumMod val="50000"/>
              </a:schemeClr>
            </a:solidFill>
            <a:tailEnd type="none" w="lg" len="lg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Zástupný symbol pro zápatí 7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2" grpId="0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2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1752600" y="1252538"/>
          <a:ext cx="736600" cy="2481262"/>
        </p:xfrm>
        <a:graphic>
          <a:graphicData uri="http://schemas.openxmlformats.org/presentationml/2006/ole">
            <p:oleObj spid="_x0000_s665602" name="Equation" r:id="rId4" imgW="342720" imgH="1155600" progId="">
              <p:embed/>
            </p:oleObj>
          </a:graphicData>
        </a:graphic>
      </p:graphicFrame>
      <p:pic>
        <p:nvPicPr>
          <p:cNvPr id="9220" name="Picture 3" descr="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1688" y="12954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stpeters_sideway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2388" y="4392613"/>
            <a:ext cx="20701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2195513" y="3886200"/>
          <a:ext cx="4092575" cy="2481263"/>
        </p:xfrm>
        <a:graphic>
          <a:graphicData uri="http://schemas.openxmlformats.org/presentationml/2006/ole">
            <p:oleObj spid="_x0000_s665603" name="Equation" r:id="rId7" imgW="1904760" imgH="1155600" progId="">
              <p:embed/>
            </p:oleObj>
          </a:graphicData>
        </a:graphic>
      </p:graphicFrame>
      <p:sp>
        <p:nvSpPr>
          <p:cNvPr id="14581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 err="1" smtClean="0"/>
              <a:t>Předpočítaný</a:t>
            </a:r>
            <a:r>
              <a:rPr lang="cs-CZ" sz="3200" dirty="0" smtClean="0"/>
              <a:t> přenos radiance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Opticky aktivní média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53375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Subsurface scattering examples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30725"/>
          </a:xfrm>
        </p:spPr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26556"/>
            <a:ext cx="2592288" cy="247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340768"/>
            <a:ext cx="2016224" cy="268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340768"/>
            <a:ext cx="2532881" cy="269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340768"/>
            <a:ext cx="2425452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7" cstate="print"/>
          <a:srcRect l="12814" r="20984"/>
          <a:stretch>
            <a:fillRect/>
          </a:stretch>
        </p:blipFill>
        <p:spPr bwMode="auto">
          <a:xfrm>
            <a:off x="4567074" y="4149080"/>
            <a:ext cx="21651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861048"/>
            <a:ext cx="182420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596336" y="2276872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Real</a:t>
            </a:r>
            <a:endParaRPr lang="en-US" sz="24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9512" y="519958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Simulated</a:t>
            </a:r>
            <a:endParaRPr lang="en-US" sz="2400" dirty="0">
              <a:latin typeface="+mn-lt"/>
            </a:endParaRP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Real-</a:t>
            </a:r>
            <a:r>
              <a:rPr lang="cs-CZ" dirty="0" err="1" smtClean="0"/>
              <a:t>time</a:t>
            </a:r>
            <a:r>
              <a:rPr lang="cs-CZ" dirty="0" smtClean="0"/>
              <a:t> 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Techniky založené na VPL</a:t>
            </a:r>
          </a:p>
          <a:p>
            <a:endParaRPr lang="cs-CZ" dirty="0" smtClean="0"/>
          </a:p>
          <a:p>
            <a:r>
              <a:rPr lang="cs-CZ" dirty="0" err="1" smtClean="0"/>
              <a:t>Screen</a:t>
            </a:r>
            <a:r>
              <a:rPr lang="cs-CZ" dirty="0" smtClean="0"/>
              <a:t>-</a:t>
            </a:r>
            <a:r>
              <a:rPr lang="cs-CZ" dirty="0" err="1" smtClean="0"/>
              <a:t>space</a:t>
            </a:r>
            <a:r>
              <a:rPr lang="cs-CZ" dirty="0" smtClean="0"/>
              <a:t> techniky</a:t>
            </a:r>
          </a:p>
          <a:p>
            <a:endParaRPr lang="cs-CZ" dirty="0" smtClean="0"/>
          </a:p>
          <a:p>
            <a:r>
              <a:rPr lang="cs-CZ" dirty="0" smtClean="0"/>
              <a:t>Implicitní viditelnost </a:t>
            </a:r>
            <a:r>
              <a:rPr lang="en-US" dirty="0" smtClean="0"/>
              <a:t>&amp; anti-radiance</a:t>
            </a:r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Zobrazov</a:t>
            </a:r>
            <a:r>
              <a:rPr lang="cs-CZ" dirty="0" err="1" smtClean="0"/>
              <a:t>ání</a:t>
            </a:r>
            <a:r>
              <a:rPr lang="cs-CZ" dirty="0" smtClean="0"/>
              <a:t> vlasů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491"/>
          <a:stretch>
            <a:fillRect/>
          </a:stretch>
        </p:blipFill>
        <p:spPr bwMode="auto">
          <a:xfrm>
            <a:off x="2339752" y="1844824"/>
            <a:ext cx="4464496" cy="35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Modelování vzhledu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pic>
        <p:nvPicPr>
          <p:cNvPr id="627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28800"/>
            <a:ext cx="4752528" cy="220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256719"/>
            <a:ext cx="9144001" cy="190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Závěr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Final gathering</a:t>
            </a:r>
            <a:r>
              <a:rPr lang="cs-CZ" dirty="0" smtClean="0"/>
              <a:t>?</a:t>
            </a: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4588"/>
            <a:ext cx="8229600" cy="4530725"/>
          </a:xfrm>
        </p:spPr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1988" name="Picture 4" descr="a_figure_a_ph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813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5" descr="b_figure_b_irrcach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1288" y="1173163"/>
            <a:ext cx="2879725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05425" y="4247257"/>
            <a:ext cx="2616200" cy="1508125"/>
            <a:chOff x="1292" y="1909"/>
            <a:chExt cx="3901" cy="2163"/>
          </a:xfrm>
        </p:grpSpPr>
        <p:sp>
          <p:nvSpPr>
            <p:cNvPr id="42016" name="Freeform 8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7" name="Line 9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1991" name="Picture 10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238" y="4473575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675438" y="4963220"/>
            <a:ext cx="1246187" cy="517525"/>
            <a:chOff x="3334" y="3144"/>
            <a:chExt cx="1859" cy="534"/>
          </a:xfrm>
        </p:grpSpPr>
        <p:sp>
          <p:nvSpPr>
            <p:cNvPr id="42014" name="Line 12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5" name="Line 13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3" name="Line 14"/>
          <p:cNvSpPr>
            <a:spLocks noChangeShapeType="1"/>
          </p:cNvSpPr>
          <p:nvPr/>
        </p:nvSpPr>
        <p:spPr bwMode="auto">
          <a:xfrm flipH="1">
            <a:off x="6675438" y="4336157"/>
            <a:ext cx="503237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4" name="Line 15"/>
          <p:cNvSpPr>
            <a:spLocks noChangeShapeType="1"/>
          </p:cNvSpPr>
          <p:nvPr/>
        </p:nvSpPr>
        <p:spPr bwMode="auto">
          <a:xfrm flipH="1">
            <a:off x="6681788" y="4364732"/>
            <a:ext cx="1257300" cy="11160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95" name="Line 16"/>
          <p:cNvSpPr>
            <a:spLocks noChangeShapeType="1"/>
          </p:cNvSpPr>
          <p:nvPr/>
        </p:nvSpPr>
        <p:spPr bwMode="auto">
          <a:xfrm>
            <a:off x="6327775" y="4442520"/>
            <a:ext cx="354013" cy="1038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673725" y="4764782"/>
            <a:ext cx="1001713" cy="715963"/>
            <a:chOff x="1842" y="2652"/>
            <a:chExt cx="1492" cy="1026"/>
          </a:xfrm>
        </p:grpSpPr>
        <p:sp>
          <p:nvSpPr>
            <p:cNvPr id="42012" name="Line 18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2013" name="Line 19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1997" name="Line 20"/>
          <p:cNvSpPr>
            <a:spLocks noChangeShapeType="1"/>
          </p:cNvSpPr>
          <p:nvPr/>
        </p:nvSpPr>
        <p:spPr bwMode="auto">
          <a:xfrm flipH="1" flipV="1">
            <a:off x="533717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1998" name="Oval 21"/>
          <p:cNvSpPr>
            <a:spLocks noChangeArrowheads="1"/>
          </p:cNvSpPr>
          <p:nvPr/>
        </p:nvSpPr>
        <p:spPr bwMode="auto">
          <a:xfrm>
            <a:off x="7777163" y="5291832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9" name="Oval 22"/>
          <p:cNvSpPr>
            <a:spLocks noChangeArrowheads="1"/>
          </p:cNvSpPr>
          <p:nvPr/>
        </p:nvSpPr>
        <p:spPr bwMode="auto">
          <a:xfrm>
            <a:off x="7777163" y="479970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0" name="Oval 23"/>
          <p:cNvSpPr>
            <a:spLocks noChangeArrowheads="1"/>
          </p:cNvSpPr>
          <p:nvPr/>
        </p:nvSpPr>
        <p:spPr bwMode="auto">
          <a:xfrm>
            <a:off x="7777163" y="4234557"/>
            <a:ext cx="188912" cy="3921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184275" y="4247257"/>
            <a:ext cx="2616200" cy="1508125"/>
            <a:chOff x="1292" y="1909"/>
            <a:chExt cx="3901" cy="2163"/>
          </a:xfrm>
        </p:grpSpPr>
        <p:sp>
          <p:nvSpPr>
            <p:cNvPr id="42010" name="Freeform 25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42002" name="Picture 27" descr="camer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8" y="4136132"/>
            <a:ext cx="63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2003" name="Line 28"/>
          <p:cNvSpPr>
            <a:spLocks noChangeShapeType="1"/>
          </p:cNvSpPr>
          <p:nvPr/>
        </p:nvSpPr>
        <p:spPr bwMode="auto">
          <a:xfrm flipH="1" flipV="1">
            <a:off x="1216025" y="4601270"/>
            <a:ext cx="1392238" cy="89852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004" name="Oval 29"/>
          <p:cNvSpPr>
            <a:spLocks noChangeArrowheads="1"/>
          </p:cNvSpPr>
          <p:nvPr/>
        </p:nvSpPr>
        <p:spPr bwMode="auto">
          <a:xfrm>
            <a:off x="2351088" y="5380732"/>
            <a:ext cx="433387" cy="188913"/>
          </a:xfrm>
          <a:prstGeom prst="ellipse">
            <a:avLst/>
          </a:prstGeom>
          <a:noFill/>
          <a:ln w="38100">
            <a:solidFill>
              <a:srgbClr val="FF030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42" name="Text Box 30"/>
          <p:cNvSpPr txBox="1">
            <a:spLocks noChangeArrowheads="1"/>
          </p:cNvSpPr>
          <p:nvPr/>
        </p:nvSpPr>
        <p:spPr bwMode="auto">
          <a:xfrm>
            <a:off x="1331913" y="3717032"/>
            <a:ext cx="18637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+mn-lt"/>
              </a:rPr>
              <a:t>přímé použití</a:t>
            </a:r>
          </a:p>
        </p:txBody>
      </p:sp>
      <p:sp>
        <p:nvSpPr>
          <p:cNvPr id="474143" name="Text Box 31"/>
          <p:cNvSpPr txBox="1">
            <a:spLocks noChangeArrowheads="1"/>
          </p:cNvSpPr>
          <p:nvPr/>
        </p:nvSpPr>
        <p:spPr bwMode="auto">
          <a:xfrm>
            <a:off x="5532438" y="3717032"/>
            <a:ext cx="23272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+mn-lt"/>
              </a:rPr>
              <a:t>final gathering</a:t>
            </a:r>
            <a:endParaRPr lang="cs-CZ" sz="2200" b="1" dirty="0">
              <a:latin typeface="+mn-lt"/>
            </a:endParaRPr>
          </a:p>
        </p:txBody>
      </p:sp>
      <p:sp>
        <p:nvSpPr>
          <p:cNvPr id="474144" name="Text Box 32"/>
          <p:cNvSpPr txBox="1">
            <a:spLocks noChangeArrowheads="1"/>
          </p:cNvSpPr>
          <p:nvPr/>
        </p:nvSpPr>
        <p:spPr bwMode="auto">
          <a:xfrm>
            <a:off x="5534025" y="4113907"/>
            <a:ext cx="2281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latin typeface="+mn-lt"/>
              </a:rPr>
              <a:t>500 – 5000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paprsků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9750" y="5755382"/>
            <a:ext cx="35274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</a:rPr>
              <a:t>informace </a:t>
            </a:r>
            <a:r>
              <a:rPr lang="cs-CZ" sz="2000" dirty="0">
                <a:latin typeface="+mn-lt"/>
              </a:rPr>
              <a:t>v globální mapě příliš nepřesná</a:t>
            </a:r>
            <a:endParaRPr lang="en-US" sz="2000" dirty="0">
              <a:latin typeface="+mn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92725" y="5755382"/>
            <a:ext cx="302418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latin typeface="+mn-lt"/>
              </a:rPr>
              <a:t>nepřesnost v globální mapě se „zprůměruje“</a:t>
            </a:r>
            <a:endParaRPr lang="en-US" sz="2000" dirty="0">
              <a:latin typeface="+mn-lt"/>
            </a:endParaRPr>
          </a:p>
        </p:txBody>
      </p:sp>
      <p:sp>
        <p:nvSpPr>
          <p:cNvPr id="36" name="Zástupný symbol pro číslo snímku 35"/>
          <p:cNvSpPr>
            <a:spLocks noGrp="1"/>
          </p:cNvSpPr>
          <p:nvPr>
            <p:ph type="sldNum" sz="quarter" idx="12"/>
          </p:nvPr>
        </p:nvSpPr>
        <p:spPr>
          <a:xfrm>
            <a:off x="6553200" y="6212160"/>
            <a:ext cx="2133600" cy="457200"/>
          </a:xfrm>
        </p:spPr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37" name="Zástupný symbol pro zápatí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challenges in rendering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8888"/>
          </a:xfrm>
        </p:spPr>
        <p:txBody>
          <a:bodyPr/>
          <a:lstStyle/>
          <a:p>
            <a:r>
              <a:rPr lang="en-US" smtClean="0"/>
              <a:t>Existing algorithms are inherently bad </a:t>
            </a:r>
            <a:br>
              <a:rPr lang="en-US" smtClean="0"/>
            </a:br>
            <a:r>
              <a:rPr lang="en-US" smtClean="0"/>
              <a:t>for some practical scenes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More work to do for rendering researchers</a:t>
            </a:r>
          </a:p>
        </p:txBody>
      </p:sp>
      <p:pic>
        <p:nvPicPr>
          <p:cNvPr id="5124" name="Picture 3" descr="C:\devel\petra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8550" y="2533650"/>
            <a:ext cx="4260850" cy="3198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2568575" y="3200400"/>
            <a:ext cx="3067050" cy="4000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5405438" y="5135563"/>
            <a:ext cx="263525" cy="730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Straight Arrow Connector 16"/>
          <p:cNvCxnSpPr/>
          <p:nvPr/>
        </p:nvCxnSpPr>
        <p:spPr bwMode="auto">
          <a:xfrm rot="16200000" flipH="1">
            <a:off x="5418931" y="5377657"/>
            <a:ext cx="212725" cy="396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 rot="5400000">
            <a:off x="4851401" y="4306887"/>
            <a:ext cx="1477962" cy="428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Straight Arrow Connector 35"/>
          <p:cNvCxnSpPr/>
          <p:nvPr/>
        </p:nvCxnSpPr>
        <p:spPr bwMode="auto">
          <a:xfrm rot="5400000">
            <a:off x="5464969" y="5504656"/>
            <a:ext cx="104775" cy="492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in CG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Main general CG conferences</a:t>
            </a:r>
          </a:p>
          <a:p>
            <a:pPr lvl="1"/>
            <a:r>
              <a:rPr lang="en-US" smtClean="0"/>
              <a:t>SIGGRAPH (ACM Transactions on Graphics – TOG)</a:t>
            </a:r>
          </a:p>
          <a:p>
            <a:pPr lvl="1"/>
            <a:r>
              <a:rPr lang="en-US" smtClean="0"/>
              <a:t>SIGGRAPH Asia (ACM TOG)</a:t>
            </a:r>
          </a:p>
          <a:p>
            <a:pPr lvl="1"/>
            <a:r>
              <a:rPr lang="en-US" smtClean="0"/>
              <a:t>Eurographics (Computer Graphics Forum)</a:t>
            </a:r>
          </a:p>
          <a:p>
            <a:endParaRPr lang="en-US" smtClean="0"/>
          </a:p>
          <a:p>
            <a:r>
              <a:rPr lang="en-US" smtClean="0"/>
              <a:t>http://kesen.realtimerendering.com/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in CG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r>
              <a:rPr lang="en-US" smtClean="0"/>
              <a:t>Computational photography</a:t>
            </a:r>
          </a:p>
          <a:p>
            <a:r>
              <a:rPr lang="en-US" smtClean="0"/>
              <a:t>Appearance modeling &amp; capture</a:t>
            </a:r>
          </a:p>
          <a:p>
            <a:r>
              <a:rPr lang="en-US" smtClean="0"/>
              <a:t>Animation (&amp; capture)</a:t>
            </a:r>
          </a:p>
          <a:p>
            <a:r>
              <a:rPr lang="en-US" smtClean="0"/>
              <a:t>Dynamic simulation (hair, cloth, water, smoke, solids…)</a:t>
            </a:r>
          </a:p>
          <a:p>
            <a:r>
              <a:rPr lang="en-US" smtClean="0"/>
              <a:t>Visual perception</a:t>
            </a:r>
          </a:p>
          <a:p>
            <a:r>
              <a:rPr lang="en-US" smtClean="0"/>
              <a:t>Natural phenomena</a:t>
            </a:r>
          </a:p>
          <a:p>
            <a:r>
              <a:rPr lang="en-US" smtClean="0"/>
              <a:t>Non-photorealistic rendering</a:t>
            </a:r>
          </a:p>
          <a:p>
            <a:r>
              <a:rPr lang="en-US" smtClean="0"/>
              <a:t>Sound simulation</a:t>
            </a:r>
          </a:p>
          <a:p>
            <a:r>
              <a:rPr lang="en-US" smtClean="0"/>
              <a:t>Display technology</a:t>
            </a:r>
          </a:p>
          <a:p>
            <a:r>
              <a:rPr lang="en-US" smtClean="0"/>
              <a:t>Interaction technology</a:t>
            </a:r>
          </a:p>
          <a:p>
            <a:r>
              <a:rPr lang="en-US" smtClean="0"/>
              <a:t>Geometry modeling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 challenges in CG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US" b="1" dirty="0" smtClean="0"/>
              <a:t>Making CG usable:</a:t>
            </a:r>
            <a:r>
              <a:rPr lang="en-US" dirty="0" smtClean="0"/>
              <a:t> UI design, collaboration</a:t>
            </a:r>
          </a:p>
          <a:p>
            <a:r>
              <a:rPr lang="en-US" dirty="0" smtClean="0"/>
              <a:t>Robust and efficient lighting simulation</a:t>
            </a:r>
          </a:p>
          <a:p>
            <a:r>
              <a:rPr lang="en-US" dirty="0" smtClean="0"/>
              <a:t>Virtual human</a:t>
            </a:r>
          </a:p>
          <a:p>
            <a:pPr lvl="1"/>
            <a:r>
              <a:rPr lang="en-US" dirty="0" smtClean="0"/>
              <a:t>Hair modeling</a:t>
            </a:r>
          </a:p>
          <a:p>
            <a:pPr lvl="1"/>
            <a:r>
              <a:rPr lang="en-US" b="1" dirty="0" smtClean="0"/>
              <a:t>Animation</a:t>
            </a:r>
            <a:endParaRPr lang="en-US" dirty="0" smtClean="0"/>
          </a:p>
          <a:p>
            <a:pPr lvl="1"/>
            <a:r>
              <a:rPr lang="en-US" dirty="0" smtClean="0"/>
              <a:t>Cloth</a:t>
            </a:r>
          </a:p>
          <a:p>
            <a:r>
              <a:rPr lang="en-US" dirty="0" smtClean="0"/>
              <a:t>Managing complexity</a:t>
            </a:r>
          </a:p>
          <a:p>
            <a:pPr lvl="1"/>
            <a:r>
              <a:rPr lang="en-US" dirty="0" smtClean="0"/>
              <a:t>Natural environments etc</a:t>
            </a:r>
          </a:p>
          <a:p>
            <a:r>
              <a:rPr lang="en-US" dirty="0" smtClean="0"/>
              <a:t>Virtual Worlds (shared 3D graphics)</a:t>
            </a:r>
          </a:p>
          <a:p>
            <a:r>
              <a:rPr lang="en-US" dirty="0" smtClean="0"/>
              <a:t>…and more (the above is my random choice of “grand challenges”)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Progresivní fotonové mapy</a:t>
            </a:r>
            <a:endParaRPr lang="en-US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9138"/>
            <a:ext cx="9144000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cs-CZ" b="1" dirty="0" smtClean="0"/>
              <a:t>Globální osvětlení ve filmové produkci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7027</TotalTime>
  <Words>1744</Words>
  <Application>Microsoft Office PowerPoint</Application>
  <PresentationFormat>Předvádění na obrazovce (4:3)</PresentationFormat>
  <Paragraphs>473</Paragraphs>
  <Slides>73</Slides>
  <Notes>25</Notes>
  <HiddenSlides>0</HiddenSlides>
  <MMClips>0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73</vt:i4>
      </vt:variant>
    </vt:vector>
  </HeadingPairs>
  <TitlesOfParts>
    <vt:vector size="77" baseType="lpstr">
      <vt:lpstr>Hrany</vt:lpstr>
      <vt:lpstr>Default Design</vt:lpstr>
      <vt:lpstr>Rovnice</vt:lpstr>
      <vt:lpstr>Equation</vt:lpstr>
      <vt:lpstr>Počítačová grafika III –  Globální osvětlení ve   filmové produkci</vt:lpstr>
      <vt:lpstr>Opakování</vt:lpstr>
      <vt:lpstr>Kvíz 1</vt:lpstr>
      <vt:lpstr>Kvíz 2</vt:lpstr>
      <vt:lpstr>Fotonové mapy – SDS cesty</vt:lpstr>
      <vt:lpstr>Fotonové mapy – Fáze výpočtu</vt:lpstr>
      <vt:lpstr>Final gathering?</vt:lpstr>
      <vt:lpstr>Progresivní fotonové mapy</vt:lpstr>
      <vt:lpstr>Globální osvětlení ve filmové produkci</vt:lpstr>
      <vt:lpstr>Irradiance caching</vt:lpstr>
      <vt:lpstr>Motivation</vt:lpstr>
      <vt:lpstr>Motivation</vt:lpstr>
      <vt:lpstr>Irradiance caching </vt:lpstr>
      <vt:lpstr>Irradiance caching</vt:lpstr>
      <vt:lpstr>Irradiance caching</vt:lpstr>
      <vt:lpstr>Irradiance caching pseudocode</vt:lpstr>
      <vt:lpstr>Indirect irradiance calculation</vt:lpstr>
      <vt:lpstr>Indirect irradiance calculation</vt:lpstr>
      <vt:lpstr>Indirect irradiance calculation</vt:lpstr>
      <vt:lpstr>Indirect irradiance calculation</vt:lpstr>
      <vt:lpstr>Indirect irradiance calculation</vt:lpstr>
      <vt:lpstr>Irradiance caching pseudocode</vt:lpstr>
      <vt:lpstr>Record spacing</vt:lpstr>
      <vt:lpstr>Record spacing</vt:lpstr>
      <vt:lpstr>Record spacing</vt:lpstr>
      <vt:lpstr>Irradiance interpolation</vt:lpstr>
      <vt:lpstr>Weighting function</vt:lpstr>
      <vt:lpstr>Heuristic “behind” test</vt:lpstr>
      <vt:lpstr>Irradiance caching pseudocode</vt:lpstr>
      <vt:lpstr>Irradiance cache record</vt:lpstr>
      <vt:lpstr>Irradiance cache data structure</vt:lpstr>
      <vt:lpstr>Data structure: Octree</vt:lpstr>
      <vt:lpstr>Data structure: Octree</vt:lpstr>
      <vt:lpstr>Irradiance gradients</vt:lpstr>
      <vt:lpstr>Irradiance gradients</vt:lpstr>
      <vt:lpstr>Rotation gradient</vt:lpstr>
      <vt:lpstr>Rotation gradient formula</vt:lpstr>
      <vt:lpstr>Translation gradient</vt:lpstr>
      <vt:lpstr>Translation gradient formula</vt:lpstr>
      <vt:lpstr>Irradiance interpolation w/ grads</vt:lpstr>
      <vt:lpstr>Irradiance caching examples</vt:lpstr>
      <vt:lpstr>Irradiance caching examples</vt:lpstr>
      <vt:lpstr>Irradiance caching examples</vt:lpstr>
      <vt:lpstr>Ambient occlusion</vt:lpstr>
      <vt:lpstr>Ambient occlusion</vt:lpstr>
      <vt:lpstr>Ambient occlusion caching</vt:lpstr>
      <vt:lpstr>Conclusion</vt:lpstr>
      <vt:lpstr>Further reading</vt:lpstr>
      <vt:lpstr>Bodové globální osvětlení (Point-based Global Illumination)</vt:lpstr>
      <vt:lpstr>Bodové globální osvětlení</vt:lpstr>
      <vt:lpstr>Bodové globální osvětlení</vt:lpstr>
      <vt:lpstr>Bodové globální osvětlení</vt:lpstr>
      <vt:lpstr>Materiály</vt:lpstr>
      <vt:lpstr>Path Tracing</vt:lpstr>
      <vt:lpstr>Materiály</vt:lpstr>
      <vt:lpstr>Co jsme nestihli… </vt:lpstr>
      <vt:lpstr>Letem světem</vt:lpstr>
      <vt:lpstr>Metropolis Light Transport</vt:lpstr>
      <vt:lpstr>Snímek 59</vt:lpstr>
      <vt:lpstr>Snímek 60</vt:lpstr>
      <vt:lpstr>Metropolis Photon Tracing</vt:lpstr>
      <vt:lpstr>Instant radiosity (VPL rendering)</vt:lpstr>
      <vt:lpstr>Předpočítaný přenos radiance</vt:lpstr>
      <vt:lpstr>Opticky aktivní média</vt:lpstr>
      <vt:lpstr>Subsurface scattering examples</vt:lpstr>
      <vt:lpstr>Real-time GI</vt:lpstr>
      <vt:lpstr>Zobrazování vlasů</vt:lpstr>
      <vt:lpstr>Modelování vzhledu</vt:lpstr>
      <vt:lpstr>Závěr</vt:lpstr>
      <vt:lpstr>Research challenges in rendering</vt:lpstr>
      <vt:lpstr>What else in CG</vt:lpstr>
      <vt:lpstr>What else in CG</vt:lpstr>
      <vt:lpstr>General challenges in CG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Irradiance caching - Počítačová grafika III (NPGR010)</dc:title>
  <dc:creator>Jaroslav Křivánek</dc:creator>
  <cp:lastModifiedBy>Jaroslav Křivánek</cp:lastModifiedBy>
  <cp:revision>4502</cp:revision>
  <dcterms:created xsi:type="dcterms:W3CDTF">2006-11-17T09:10:54Z</dcterms:created>
  <dcterms:modified xsi:type="dcterms:W3CDTF">2013-12-17T22:28:05Z</dcterms:modified>
</cp:coreProperties>
</file>